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73" r:id="rId2"/>
    <p:sldId id="272" r:id="rId3"/>
    <p:sldId id="280" r:id="rId4"/>
    <p:sldId id="296" r:id="rId5"/>
    <p:sldId id="266" r:id="rId6"/>
    <p:sldId id="276" r:id="rId7"/>
    <p:sldId id="277" r:id="rId8"/>
    <p:sldId id="278" r:id="rId9"/>
    <p:sldId id="279" r:id="rId10"/>
    <p:sldId id="281" r:id="rId11"/>
    <p:sldId id="275" r:id="rId12"/>
    <p:sldId id="257" r:id="rId13"/>
    <p:sldId id="291" r:id="rId14"/>
    <p:sldId id="289" r:id="rId15"/>
    <p:sldId id="284" r:id="rId16"/>
    <p:sldId id="290" r:id="rId17"/>
    <p:sldId id="288" r:id="rId18"/>
    <p:sldId id="293" r:id="rId19"/>
    <p:sldId id="294" r:id="rId20"/>
    <p:sldId id="295" r:id="rId21"/>
    <p:sldId id="286" r:id="rId22"/>
    <p:sldId id="305" r:id="rId23"/>
    <p:sldId id="274" r:id="rId24"/>
    <p:sldId id="298" r:id="rId25"/>
    <p:sldId id="299" r:id="rId26"/>
    <p:sldId id="300" r:id="rId27"/>
    <p:sldId id="301" r:id="rId28"/>
    <p:sldId id="302" r:id="rId29"/>
    <p:sldId id="303" r:id="rId30"/>
    <p:sldId id="304" r:id="rId3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67"/>
    <p:restoredTop sz="94538" autoAdjust="0"/>
  </p:normalViewPr>
  <p:slideViewPr>
    <p:cSldViewPr>
      <p:cViewPr varScale="1">
        <p:scale>
          <a:sx n="60" d="100"/>
          <a:sy n="60" d="100"/>
        </p:scale>
        <p:origin x="161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A5D5C3-2E37-439E-9404-AEB3605A3EAE}" type="doc">
      <dgm:prSet loTypeId="urn:microsoft.com/office/officeart/2005/8/layout/venn1" loCatId="relationship" qsTypeId="urn:microsoft.com/office/officeart/2005/8/quickstyle/3d3" qsCatId="3D" csTypeId="urn:microsoft.com/office/officeart/2005/8/colors/colorful5" csCatId="colorful" phldr="1"/>
      <dgm:spPr/>
    </dgm:pt>
    <dgm:pt modelId="{9719FADA-265E-449E-A8EC-078C3B446FCF}">
      <dgm:prSet phldrT="[Text]" custT="1"/>
      <dgm:spPr/>
      <dgm:t>
        <a:bodyPr/>
        <a:lstStyle/>
        <a:p>
          <a:pPr algn="ctr"/>
          <a:r>
            <a:rPr lang="en-GB" sz="2000" b="1" dirty="0">
              <a:latin typeface="Century Gothic" panose="020B0502020202020204" pitchFamily="34" charset="0"/>
            </a:rPr>
            <a:t>Home</a:t>
          </a:r>
        </a:p>
        <a:p>
          <a:pPr algn="ctr"/>
          <a:r>
            <a:rPr lang="en-GB" sz="1050" dirty="0">
              <a:latin typeface="Century Gothic" panose="020B0502020202020204" pitchFamily="34" charset="0"/>
            </a:rPr>
            <a:t>Belonging</a:t>
          </a:r>
          <a:endParaRPr lang="en-GB" sz="3700" dirty="0">
            <a:latin typeface="Century Gothic" panose="020B0502020202020204" pitchFamily="34" charset="0"/>
          </a:endParaRPr>
        </a:p>
      </dgm:t>
    </dgm:pt>
    <dgm:pt modelId="{960A1C1E-2BC0-4C3D-AC03-C9227D07CB66}" type="parTrans" cxnId="{A0F10CC0-BF6E-469F-9B37-9D36C222F5C2}">
      <dgm:prSet/>
      <dgm:spPr/>
      <dgm:t>
        <a:bodyPr/>
        <a:lstStyle/>
        <a:p>
          <a:pPr algn="ctr"/>
          <a:endParaRPr lang="en-GB"/>
        </a:p>
      </dgm:t>
    </dgm:pt>
    <dgm:pt modelId="{15B5EF37-EA6D-4044-9C60-49CB76670508}" type="sibTrans" cxnId="{A0F10CC0-BF6E-469F-9B37-9D36C222F5C2}">
      <dgm:prSet/>
      <dgm:spPr/>
      <dgm:t>
        <a:bodyPr/>
        <a:lstStyle/>
        <a:p>
          <a:pPr algn="ctr"/>
          <a:endParaRPr lang="en-GB"/>
        </a:p>
      </dgm:t>
    </dgm:pt>
    <dgm:pt modelId="{9A226542-66DD-4E63-9950-59A11BCE04EC}">
      <dgm:prSet phldrT="[Text]" custT="1"/>
      <dgm:spPr/>
      <dgm:t>
        <a:bodyPr/>
        <a:lstStyle/>
        <a:p>
          <a:pPr algn="ctr"/>
          <a:r>
            <a:rPr lang="en-GB" sz="2000" b="1" dirty="0">
              <a:latin typeface="Century Gothic" panose="020B0502020202020204" pitchFamily="34" charset="0"/>
            </a:rPr>
            <a:t>School</a:t>
          </a:r>
        </a:p>
        <a:p>
          <a:pPr algn="ctr"/>
          <a:r>
            <a:rPr lang="en-GB" sz="1050" dirty="0">
              <a:latin typeface="Century Gothic" panose="020B0502020202020204" pitchFamily="34" charset="0"/>
            </a:rPr>
            <a:t>Learning</a:t>
          </a:r>
          <a:endParaRPr lang="en-GB" sz="1800" dirty="0">
            <a:latin typeface="Century Gothic" panose="020B0502020202020204" pitchFamily="34" charset="0"/>
          </a:endParaRPr>
        </a:p>
      </dgm:t>
    </dgm:pt>
    <dgm:pt modelId="{EEEC0BD3-96C5-4F11-B2C5-6FAD651247FD}" type="parTrans" cxnId="{0FBBD7D7-EECA-4FC8-88B1-DA490C132216}">
      <dgm:prSet/>
      <dgm:spPr/>
      <dgm:t>
        <a:bodyPr/>
        <a:lstStyle/>
        <a:p>
          <a:pPr algn="ctr"/>
          <a:endParaRPr lang="en-GB"/>
        </a:p>
      </dgm:t>
    </dgm:pt>
    <dgm:pt modelId="{C74469FF-E793-44B2-B0D2-19A93EB4A270}" type="sibTrans" cxnId="{0FBBD7D7-EECA-4FC8-88B1-DA490C132216}">
      <dgm:prSet/>
      <dgm:spPr/>
      <dgm:t>
        <a:bodyPr/>
        <a:lstStyle/>
        <a:p>
          <a:pPr algn="ctr"/>
          <a:endParaRPr lang="en-GB"/>
        </a:p>
      </dgm:t>
    </dgm:pt>
    <dgm:pt modelId="{AD19B1F6-7E3D-446C-82FA-B7720DA388A0}">
      <dgm:prSet phldrT="[Text]" custT="1"/>
      <dgm:spPr/>
      <dgm:t>
        <a:bodyPr/>
        <a:lstStyle/>
        <a:p>
          <a:pPr algn="ctr"/>
          <a:r>
            <a:rPr lang="en-GB" sz="2000" b="1" dirty="0">
              <a:latin typeface="Century Gothic" panose="020B0502020202020204" pitchFamily="34" charset="0"/>
            </a:rPr>
            <a:t>Church</a:t>
          </a:r>
        </a:p>
        <a:p>
          <a:pPr algn="ctr"/>
          <a:r>
            <a:rPr lang="en-GB" sz="1050" dirty="0">
              <a:latin typeface="Century Gothic" panose="020B0502020202020204" pitchFamily="34" charset="0"/>
            </a:rPr>
            <a:t>Meaning</a:t>
          </a:r>
          <a:endParaRPr lang="en-GB" sz="1800" dirty="0">
            <a:latin typeface="Century Gothic" panose="020B0502020202020204" pitchFamily="34" charset="0"/>
          </a:endParaRPr>
        </a:p>
      </dgm:t>
    </dgm:pt>
    <dgm:pt modelId="{1EC1F2D7-5FD7-4DCB-B1AF-7C4C4F0E927C}" type="sibTrans" cxnId="{287FFBFB-5397-418B-B775-D04E92CA3A2A}">
      <dgm:prSet/>
      <dgm:spPr/>
      <dgm:t>
        <a:bodyPr/>
        <a:lstStyle/>
        <a:p>
          <a:pPr algn="ctr"/>
          <a:endParaRPr lang="en-GB"/>
        </a:p>
      </dgm:t>
    </dgm:pt>
    <dgm:pt modelId="{174C11EC-2134-48FF-8593-829BFAC4CF83}" type="parTrans" cxnId="{287FFBFB-5397-418B-B775-D04E92CA3A2A}">
      <dgm:prSet/>
      <dgm:spPr/>
      <dgm:t>
        <a:bodyPr/>
        <a:lstStyle/>
        <a:p>
          <a:pPr algn="ctr"/>
          <a:endParaRPr lang="en-GB"/>
        </a:p>
      </dgm:t>
    </dgm:pt>
    <dgm:pt modelId="{DA1BE73E-0032-425D-8077-DA7EEFA2FE07}">
      <dgm:prSet phldrT="[Text]" custT="1"/>
      <dgm:spPr/>
      <dgm:t>
        <a:bodyPr/>
        <a:lstStyle/>
        <a:p>
          <a:pPr algn="ctr"/>
          <a:r>
            <a:rPr lang="en-GB" sz="1200" b="1" dirty="0">
              <a:latin typeface="Century Gothic" panose="020B0502020202020204" pitchFamily="34" charset="0"/>
            </a:rPr>
            <a:t>Playground</a:t>
          </a:r>
        </a:p>
        <a:p>
          <a:pPr algn="ctr"/>
          <a:r>
            <a:rPr lang="en-GB" sz="1050" dirty="0">
              <a:latin typeface="Century Gothic" panose="020B0502020202020204" pitchFamily="34" charset="0"/>
            </a:rPr>
            <a:t>Celebrating</a:t>
          </a:r>
          <a:endParaRPr lang="en-GB" sz="1000" dirty="0">
            <a:latin typeface="Century Gothic" panose="020B0502020202020204" pitchFamily="34" charset="0"/>
          </a:endParaRPr>
        </a:p>
      </dgm:t>
    </dgm:pt>
    <dgm:pt modelId="{55EF6482-7A9C-4164-A880-20DF008C2A8C}" type="parTrans" cxnId="{208EB7EE-6194-4B3C-9717-E322796F0484}">
      <dgm:prSet/>
      <dgm:spPr/>
      <dgm:t>
        <a:bodyPr/>
        <a:lstStyle/>
        <a:p>
          <a:pPr algn="ctr"/>
          <a:endParaRPr lang="en-GB"/>
        </a:p>
      </dgm:t>
    </dgm:pt>
    <dgm:pt modelId="{95B8ABF3-F354-4958-8ABA-C0B955B17E77}" type="sibTrans" cxnId="{208EB7EE-6194-4B3C-9717-E322796F0484}">
      <dgm:prSet/>
      <dgm:spPr/>
      <dgm:t>
        <a:bodyPr/>
        <a:lstStyle/>
        <a:p>
          <a:pPr algn="ctr"/>
          <a:endParaRPr lang="en-GB"/>
        </a:p>
      </dgm:t>
    </dgm:pt>
    <dgm:pt modelId="{ADB75FB6-E7A7-46D9-8642-43220B88781F}" type="pres">
      <dgm:prSet presAssocID="{97A5D5C3-2E37-439E-9404-AEB3605A3EAE}" presName="compositeShape" presStyleCnt="0">
        <dgm:presLayoutVars>
          <dgm:chMax val="7"/>
          <dgm:dir/>
          <dgm:resizeHandles val="exact"/>
        </dgm:presLayoutVars>
      </dgm:prSet>
      <dgm:spPr/>
    </dgm:pt>
    <dgm:pt modelId="{279ED53C-97AA-42CA-ACC2-0B8D96D1DC53}" type="pres">
      <dgm:prSet presAssocID="{9719FADA-265E-449E-A8EC-078C3B446FCF}" presName="circ1" presStyleLbl="vennNode1" presStyleIdx="0" presStyleCnt="4"/>
      <dgm:spPr/>
    </dgm:pt>
    <dgm:pt modelId="{981D864F-4B1A-4905-A336-FA48BCC227C3}" type="pres">
      <dgm:prSet presAssocID="{9719FADA-265E-449E-A8EC-078C3B446FCF}" presName="circ1Tx" presStyleLbl="revTx" presStyleIdx="0" presStyleCnt="0">
        <dgm:presLayoutVars>
          <dgm:chMax val="0"/>
          <dgm:chPref val="0"/>
          <dgm:bulletEnabled val="1"/>
        </dgm:presLayoutVars>
      </dgm:prSet>
      <dgm:spPr/>
    </dgm:pt>
    <dgm:pt modelId="{4A3B9621-6879-4AEB-9D0D-34FC9AEAC413}" type="pres">
      <dgm:prSet presAssocID="{9A226542-66DD-4E63-9950-59A11BCE04EC}" presName="circ2" presStyleLbl="vennNode1" presStyleIdx="1" presStyleCnt="4"/>
      <dgm:spPr/>
    </dgm:pt>
    <dgm:pt modelId="{1513E196-36B9-43D9-B535-5760C66DC59B}" type="pres">
      <dgm:prSet presAssocID="{9A226542-66DD-4E63-9950-59A11BCE04EC}" presName="circ2Tx" presStyleLbl="revTx" presStyleIdx="0" presStyleCnt="0">
        <dgm:presLayoutVars>
          <dgm:chMax val="0"/>
          <dgm:chPref val="0"/>
          <dgm:bulletEnabled val="1"/>
        </dgm:presLayoutVars>
      </dgm:prSet>
      <dgm:spPr/>
    </dgm:pt>
    <dgm:pt modelId="{0CFE556D-3AE0-41CA-BEFE-9BE8DCDBC932}" type="pres">
      <dgm:prSet presAssocID="{AD19B1F6-7E3D-446C-82FA-B7720DA388A0}" presName="circ3" presStyleLbl="vennNode1" presStyleIdx="2" presStyleCnt="4"/>
      <dgm:spPr/>
    </dgm:pt>
    <dgm:pt modelId="{E5B1D71D-72EB-478D-B4E7-B3646E94CBDC}" type="pres">
      <dgm:prSet presAssocID="{AD19B1F6-7E3D-446C-82FA-B7720DA388A0}" presName="circ3Tx" presStyleLbl="revTx" presStyleIdx="0" presStyleCnt="0">
        <dgm:presLayoutVars>
          <dgm:chMax val="0"/>
          <dgm:chPref val="0"/>
          <dgm:bulletEnabled val="1"/>
        </dgm:presLayoutVars>
      </dgm:prSet>
      <dgm:spPr/>
    </dgm:pt>
    <dgm:pt modelId="{8F1C1F63-845E-4F55-A509-3683E88394EE}" type="pres">
      <dgm:prSet presAssocID="{DA1BE73E-0032-425D-8077-DA7EEFA2FE07}" presName="circ4" presStyleLbl="vennNode1" presStyleIdx="3" presStyleCnt="4" custScaleX="100997"/>
      <dgm:spPr/>
    </dgm:pt>
    <dgm:pt modelId="{0EAC7659-CEF3-4B3A-A549-EAC9F0FBD5F0}" type="pres">
      <dgm:prSet presAssocID="{DA1BE73E-0032-425D-8077-DA7EEFA2FE07}" presName="circ4Tx" presStyleLbl="revTx" presStyleIdx="0" presStyleCnt="0">
        <dgm:presLayoutVars>
          <dgm:chMax val="0"/>
          <dgm:chPref val="0"/>
          <dgm:bulletEnabled val="1"/>
        </dgm:presLayoutVars>
      </dgm:prSet>
      <dgm:spPr/>
    </dgm:pt>
  </dgm:ptLst>
  <dgm:cxnLst>
    <dgm:cxn modelId="{A11F3A19-71A1-4675-A231-86C8B7B58674}" type="presOf" srcId="{97A5D5C3-2E37-439E-9404-AEB3605A3EAE}" destId="{ADB75FB6-E7A7-46D9-8642-43220B88781F}" srcOrd="0" destOrd="0" presId="urn:microsoft.com/office/officeart/2005/8/layout/venn1"/>
    <dgm:cxn modelId="{F6E3D628-E34F-41DD-8049-A86A0D7CA28C}" type="presOf" srcId="{9A226542-66DD-4E63-9950-59A11BCE04EC}" destId="{1513E196-36B9-43D9-B535-5760C66DC59B}" srcOrd="1" destOrd="0" presId="urn:microsoft.com/office/officeart/2005/8/layout/venn1"/>
    <dgm:cxn modelId="{8F218A56-36F8-439D-A099-3E89EFE11BAE}" type="presOf" srcId="{DA1BE73E-0032-425D-8077-DA7EEFA2FE07}" destId="{0EAC7659-CEF3-4B3A-A549-EAC9F0FBD5F0}" srcOrd="1" destOrd="0" presId="urn:microsoft.com/office/officeart/2005/8/layout/venn1"/>
    <dgm:cxn modelId="{E2B0547C-BE45-460A-B1A4-6067D6388066}" type="presOf" srcId="{9719FADA-265E-449E-A8EC-078C3B446FCF}" destId="{981D864F-4B1A-4905-A336-FA48BCC227C3}" srcOrd="1" destOrd="0" presId="urn:microsoft.com/office/officeart/2005/8/layout/venn1"/>
    <dgm:cxn modelId="{EAA23B82-DAB4-4616-B7EA-B5BB05EFC308}" type="presOf" srcId="{AD19B1F6-7E3D-446C-82FA-B7720DA388A0}" destId="{E5B1D71D-72EB-478D-B4E7-B3646E94CBDC}" srcOrd="1" destOrd="0" presId="urn:microsoft.com/office/officeart/2005/8/layout/venn1"/>
    <dgm:cxn modelId="{69EE348E-D7F4-4B74-A708-680C978AD035}" type="presOf" srcId="{DA1BE73E-0032-425D-8077-DA7EEFA2FE07}" destId="{8F1C1F63-845E-4F55-A509-3683E88394EE}" srcOrd="0" destOrd="0" presId="urn:microsoft.com/office/officeart/2005/8/layout/venn1"/>
    <dgm:cxn modelId="{39FF0BB2-A482-485C-B0F2-6E46F004D726}" type="presOf" srcId="{AD19B1F6-7E3D-446C-82FA-B7720DA388A0}" destId="{0CFE556D-3AE0-41CA-BEFE-9BE8DCDBC932}" srcOrd="0" destOrd="0" presId="urn:microsoft.com/office/officeart/2005/8/layout/venn1"/>
    <dgm:cxn modelId="{A0F10CC0-BF6E-469F-9B37-9D36C222F5C2}" srcId="{97A5D5C3-2E37-439E-9404-AEB3605A3EAE}" destId="{9719FADA-265E-449E-A8EC-078C3B446FCF}" srcOrd="0" destOrd="0" parTransId="{960A1C1E-2BC0-4C3D-AC03-C9227D07CB66}" sibTransId="{15B5EF37-EA6D-4044-9C60-49CB76670508}"/>
    <dgm:cxn modelId="{76016CC4-6CF0-4B46-9D54-CD4EB94E588B}" type="presOf" srcId="{9A226542-66DD-4E63-9950-59A11BCE04EC}" destId="{4A3B9621-6879-4AEB-9D0D-34FC9AEAC413}" srcOrd="0" destOrd="0" presId="urn:microsoft.com/office/officeart/2005/8/layout/venn1"/>
    <dgm:cxn modelId="{0FBBD7D7-EECA-4FC8-88B1-DA490C132216}" srcId="{97A5D5C3-2E37-439E-9404-AEB3605A3EAE}" destId="{9A226542-66DD-4E63-9950-59A11BCE04EC}" srcOrd="1" destOrd="0" parTransId="{EEEC0BD3-96C5-4F11-B2C5-6FAD651247FD}" sibTransId="{C74469FF-E793-44B2-B0D2-19A93EB4A270}"/>
    <dgm:cxn modelId="{208EB7EE-6194-4B3C-9717-E322796F0484}" srcId="{97A5D5C3-2E37-439E-9404-AEB3605A3EAE}" destId="{DA1BE73E-0032-425D-8077-DA7EEFA2FE07}" srcOrd="3" destOrd="0" parTransId="{55EF6482-7A9C-4164-A880-20DF008C2A8C}" sibTransId="{95B8ABF3-F354-4958-8ABA-C0B955B17E77}"/>
    <dgm:cxn modelId="{32326BF3-4EAF-4DC6-A738-0E0654C19537}" type="presOf" srcId="{9719FADA-265E-449E-A8EC-078C3B446FCF}" destId="{279ED53C-97AA-42CA-ACC2-0B8D96D1DC53}" srcOrd="0" destOrd="0" presId="urn:microsoft.com/office/officeart/2005/8/layout/venn1"/>
    <dgm:cxn modelId="{287FFBFB-5397-418B-B775-D04E92CA3A2A}" srcId="{97A5D5C3-2E37-439E-9404-AEB3605A3EAE}" destId="{AD19B1F6-7E3D-446C-82FA-B7720DA388A0}" srcOrd="2" destOrd="0" parTransId="{174C11EC-2134-48FF-8593-829BFAC4CF83}" sibTransId="{1EC1F2D7-5FD7-4DCB-B1AF-7C4C4F0E927C}"/>
    <dgm:cxn modelId="{B23875CC-E261-47BF-AF77-4A5FE5D188F5}" type="presParOf" srcId="{ADB75FB6-E7A7-46D9-8642-43220B88781F}" destId="{279ED53C-97AA-42CA-ACC2-0B8D96D1DC53}" srcOrd="0" destOrd="0" presId="urn:microsoft.com/office/officeart/2005/8/layout/venn1"/>
    <dgm:cxn modelId="{CDA2E1DF-C240-425F-A568-F63A72C1CD3B}" type="presParOf" srcId="{ADB75FB6-E7A7-46D9-8642-43220B88781F}" destId="{981D864F-4B1A-4905-A336-FA48BCC227C3}" srcOrd="1" destOrd="0" presId="urn:microsoft.com/office/officeart/2005/8/layout/venn1"/>
    <dgm:cxn modelId="{D6978AF4-B905-4DAB-AF34-4BDECB9636C5}" type="presParOf" srcId="{ADB75FB6-E7A7-46D9-8642-43220B88781F}" destId="{4A3B9621-6879-4AEB-9D0D-34FC9AEAC413}" srcOrd="2" destOrd="0" presId="urn:microsoft.com/office/officeart/2005/8/layout/venn1"/>
    <dgm:cxn modelId="{0AD37E2C-B5C9-42A1-8A4E-5334828068B5}" type="presParOf" srcId="{ADB75FB6-E7A7-46D9-8642-43220B88781F}" destId="{1513E196-36B9-43D9-B535-5760C66DC59B}" srcOrd="3" destOrd="0" presId="urn:microsoft.com/office/officeart/2005/8/layout/venn1"/>
    <dgm:cxn modelId="{C8F1AE7D-0F37-4900-8295-FAE2519C5D42}" type="presParOf" srcId="{ADB75FB6-E7A7-46D9-8642-43220B88781F}" destId="{0CFE556D-3AE0-41CA-BEFE-9BE8DCDBC932}" srcOrd="4" destOrd="0" presId="urn:microsoft.com/office/officeart/2005/8/layout/venn1"/>
    <dgm:cxn modelId="{4F597B00-8142-4922-A607-FF79F411C3D9}" type="presParOf" srcId="{ADB75FB6-E7A7-46D9-8642-43220B88781F}" destId="{E5B1D71D-72EB-478D-B4E7-B3646E94CBDC}" srcOrd="5" destOrd="0" presId="urn:microsoft.com/office/officeart/2005/8/layout/venn1"/>
    <dgm:cxn modelId="{11FF9561-8ACA-402F-BCAA-00F30612DFE8}" type="presParOf" srcId="{ADB75FB6-E7A7-46D9-8642-43220B88781F}" destId="{8F1C1F63-845E-4F55-A509-3683E88394EE}" srcOrd="6" destOrd="0" presId="urn:microsoft.com/office/officeart/2005/8/layout/venn1"/>
    <dgm:cxn modelId="{05695664-10DA-453B-96D2-85931866C205}" type="presParOf" srcId="{ADB75FB6-E7A7-46D9-8642-43220B88781F}" destId="{0EAC7659-CEF3-4B3A-A549-EAC9F0FBD5F0}" srcOrd="7"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ED53C-97AA-42CA-ACC2-0B8D96D1DC53}">
      <dsp:nvSpPr>
        <dsp:cNvPr id="0" name=""/>
        <dsp:cNvSpPr/>
      </dsp:nvSpPr>
      <dsp:spPr>
        <a:xfrm>
          <a:off x="2839694" y="47815"/>
          <a:ext cx="2486406" cy="2486406"/>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entury Gothic" panose="020B0502020202020204" pitchFamily="34" charset="0"/>
            </a:rPr>
            <a:t>Home</a:t>
          </a:r>
        </a:p>
        <a:p>
          <a:pPr marL="0" lvl="0" indent="0" algn="ctr" defTabSz="889000">
            <a:lnSpc>
              <a:spcPct val="90000"/>
            </a:lnSpc>
            <a:spcBef>
              <a:spcPct val="0"/>
            </a:spcBef>
            <a:spcAft>
              <a:spcPct val="35000"/>
            </a:spcAft>
            <a:buNone/>
          </a:pPr>
          <a:r>
            <a:rPr lang="en-GB" sz="1050" kern="1200" dirty="0">
              <a:latin typeface="Century Gothic" panose="020B0502020202020204" pitchFamily="34" charset="0"/>
            </a:rPr>
            <a:t>Belonging</a:t>
          </a:r>
          <a:endParaRPr lang="en-GB" sz="3700" kern="1200" dirty="0">
            <a:latin typeface="Century Gothic" panose="020B0502020202020204" pitchFamily="34" charset="0"/>
          </a:endParaRPr>
        </a:p>
      </dsp:txBody>
      <dsp:txXfrm>
        <a:off x="3126587" y="382523"/>
        <a:ext cx="1912620" cy="788955"/>
      </dsp:txXfrm>
    </dsp:sp>
    <dsp:sp modelId="{4A3B9621-6879-4AEB-9D0D-34FC9AEAC413}">
      <dsp:nvSpPr>
        <dsp:cNvPr id="0" name=""/>
        <dsp:cNvSpPr/>
      </dsp:nvSpPr>
      <dsp:spPr>
        <a:xfrm>
          <a:off x="3939450" y="1147571"/>
          <a:ext cx="2486406" cy="2486406"/>
        </a:xfrm>
        <a:prstGeom prst="ellipse">
          <a:avLst/>
        </a:prstGeom>
        <a:solidFill>
          <a:schemeClr val="accent5">
            <a:alpha val="50000"/>
            <a:hueOff val="-3311292"/>
            <a:satOff val="13270"/>
            <a:lumOff val="287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entury Gothic" panose="020B0502020202020204" pitchFamily="34" charset="0"/>
            </a:rPr>
            <a:t>School</a:t>
          </a:r>
        </a:p>
        <a:p>
          <a:pPr marL="0" lvl="0" indent="0" algn="ctr" defTabSz="889000">
            <a:lnSpc>
              <a:spcPct val="90000"/>
            </a:lnSpc>
            <a:spcBef>
              <a:spcPct val="0"/>
            </a:spcBef>
            <a:spcAft>
              <a:spcPct val="35000"/>
            </a:spcAft>
            <a:buNone/>
          </a:pPr>
          <a:r>
            <a:rPr lang="en-GB" sz="1050" kern="1200" dirty="0">
              <a:latin typeface="Century Gothic" panose="020B0502020202020204" pitchFamily="34" charset="0"/>
            </a:rPr>
            <a:t>Learning</a:t>
          </a:r>
          <a:endParaRPr lang="en-GB" sz="1800" kern="1200" dirty="0">
            <a:latin typeface="Century Gothic" panose="020B0502020202020204" pitchFamily="34" charset="0"/>
          </a:endParaRPr>
        </a:p>
      </dsp:txBody>
      <dsp:txXfrm>
        <a:off x="5278284" y="1434464"/>
        <a:ext cx="956310" cy="1912620"/>
      </dsp:txXfrm>
    </dsp:sp>
    <dsp:sp modelId="{0CFE556D-3AE0-41CA-BEFE-9BE8DCDBC932}">
      <dsp:nvSpPr>
        <dsp:cNvPr id="0" name=""/>
        <dsp:cNvSpPr/>
      </dsp:nvSpPr>
      <dsp:spPr>
        <a:xfrm>
          <a:off x="2839694" y="2247328"/>
          <a:ext cx="2486406" cy="2486406"/>
        </a:xfrm>
        <a:prstGeom prst="ellipse">
          <a:avLst/>
        </a:prstGeom>
        <a:solidFill>
          <a:schemeClr val="accent5">
            <a:alpha val="50000"/>
            <a:hueOff val="-6622584"/>
            <a:satOff val="26541"/>
            <a:lumOff val="575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entury Gothic" panose="020B0502020202020204" pitchFamily="34" charset="0"/>
            </a:rPr>
            <a:t>Church</a:t>
          </a:r>
        </a:p>
        <a:p>
          <a:pPr marL="0" lvl="0" indent="0" algn="ctr" defTabSz="889000">
            <a:lnSpc>
              <a:spcPct val="90000"/>
            </a:lnSpc>
            <a:spcBef>
              <a:spcPct val="0"/>
            </a:spcBef>
            <a:spcAft>
              <a:spcPct val="35000"/>
            </a:spcAft>
            <a:buNone/>
          </a:pPr>
          <a:r>
            <a:rPr lang="en-GB" sz="1050" kern="1200" dirty="0">
              <a:latin typeface="Century Gothic" panose="020B0502020202020204" pitchFamily="34" charset="0"/>
            </a:rPr>
            <a:t>Meaning</a:t>
          </a:r>
          <a:endParaRPr lang="en-GB" sz="1800" kern="1200" dirty="0">
            <a:latin typeface="Century Gothic" panose="020B0502020202020204" pitchFamily="34" charset="0"/>
          </a:endParaRPr>
        </a:p>
      </dsp:txBody>
      <dsp:txXfrm>
        <a:off x="3126587" y="3610070"/>
        <a:ext cx="1912620" cy="788955"/>
      </dsp:txXfrm>
    </dsp:sp>
    <dsp:sp modelId="{8F1C1F63-845E-4F55-A509-3683E88394EE}">
      <dsp:nvSpPr>
        <dsp:cNvPr id="0" name=""/>
        <dsp:cNvSpPr/>
      </dsp:nvSpPr>
      <dsp:spPr>
        <a:xfrm>
          <a:off x="1727543" y="1147571"/>
          <a:ext cx="2511195" cy="2486406"/>
        </a:xfrm>
        <a:prstGeom prst="ellipse">
          <a:avLst/>
        </a:prstGeom>
        <a:solidFill>
          <a:schemeClr val="accent5">
            <a:alpha val="50000"/>
            <a:hueOff val="-9933876"/>
            <a:satOff val="39811"/>
            <a:lumOff val="862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entury Gothic" panose="020B0502020202020204" pitchFamily="34" charset="0"/>
            </a:rPr>
            <a:t>Playground</a:t>
          </a:r>
        </a:p>
        <a:p>
          <a:pPr marL="0" lvl="0" indent="0" algn="ctr" defTabSz="533400">
            <a:lnSpc>
              <a:spcPct val="90000"/>
            </a:lnSpc>
            <a:spcBef>
              <a:spcPct val="0"/>
            </a:spcBef>
            <a:spcAft>
              <a:spcPct val="35000"/>
            </a:spcAft>
            <a:buNone/>
          </a:pPr>
          <a:r>
            <a:rPr lang="en-GB" sz="1050" kern="1200" dirty="0">
              <a:latin typeface="Century Gothic" panose="020B0502020202020204" pitchFamily="34" charset="0"/>
            </a:rPr>
            <a:t>Celebrating</a:t>
          </a:r>
          <a:endParaRPr lang="en-GB" sz="1000" kern="1200" dirty="0">
            <a:latin typeface="Century Gothic" panose="020B0502020202020204" pitchFamily="34" charset="0"/>
          </a:endParaRPr>
        </a:p>
      </dsp:txBody>
      <dsp:txXfrm>
        <a:off x="1920712" y="1434464"/>
        <a:ext cx="965844" cy="19126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823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899" y="0"/>
            <a:ext cx="2946189" cy="498236"/>
          </a:xfrm>
          <a:prstGeom prst="rect">
            <a:avLst/>
          </a:prstGeom>
        </p:spPr>
        <p:txBody>
          <a:bodyPr vert="horz" lIns="91440" tIns="45720" rIns="91440" bIns="45720" rtlCol="0"/>
          <a:lstStyle>
            <a:lvl1pPr algn="r">
              <a:defRPr sz="1200"/>
            </a:lvl1pPr>
          </a:lstStyle>
          <a:p>
            <a:fld id="{FD9C4CDA-6FBB-48D2-BB2E-3237DE92CABD}" type="datetimeFigureOut">
              <a:rPr lang="en-GB" smtClean="0"/>
              <a:t>05/05/2017</a:t>
            </a:fld>
            <a:endParaRPr lang="en-GB"/>
          </a:p>
        </p:txBody>
      </p:sp>
      <p:sp>
        <p:nvSpPr>
          <p:cNvPr id="4" name="Footer Placeholder 3"/>
          <p:cNvSpPr>
            <a:spLocks noGrp="1"/>
          </p:cNvSpPr>
          <p:nvPr>
            <p:ph type="ftr" sz="quarter" idx="2"/>
          </p:nvPr>
        </p:nvSpPr>
        <p:spPr>
          <a:xfrm>
            <a:off x="1" y="9428403"/>
            <a:ext cx="2946189" cy="49823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899" y="9428403"/>
            <a:ext cx="2946189" cy="498236"/>
          </a:xfrm>
          <a:prstGeom prst="rect">
            <a:avLst/>
          </a:prstGeom>
        </p:spPr>
        <p:txBody>
          <a:bodyPr vert="horz" lIns="91440" tIns="45720" rIns="91440" bIns="45720" rtlCol="0" anchor="b"/>
          <a:lstStyle>
            <a:lvl1pPr algn="r">
              <a:defRPr sz="1200"/>
            </a:lvl1pPr>
          </a:lstStyle>
          <a:p>
            <a:fld id="{E83CF7AC-CFB4-4548-8401-65896476ABA0}" type="slidenum">
              <a:rPr lang="en-GB" smtClean="0"/>
              <a:t>‹#›</a:t>
            </a:fld>
            <a:endParaRPr lang="en-GB"/>
          </a:p>
        </p:txBody>
      </p:sp>
    </p:spTree>
    <p:extLst>
      <p:ext uri="{BB962C8B-B14F-4D97-AF65-F5344CB8AC3E}">
        <p14:creationId xmlns:p14="http://schemas.microsoft.com/office/powerpoint/2010/main" val="2436106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3FC1CC6D-AD99-4D01-AEB3-E770D23365AC}" type="datetimeFigureOut">
              <a:rPr lang="en-GB" smtClean="0"/>
              <a:t>05/05/2017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F35453E3-4233-480B-B53A-E62841B58B3C}" type="slidenum">
              <a:rPr lang="en-GB" smtClean="0"/>
              <a:t>‹#›</a:t>
            </a:fld>
            <a:endParaRPr lang="en-GB"/>
          </a:p>
        </p:txBody>
      </p:sp>
    </p:spTree>
    <p:extLst>
      <p:ext uri="{BB962C8B-B14F-4D97-AF65-F5344CB8AC3E}">
        <p14:creationId xmlns:p14="http://schemas.microsoft.com/office/powerpoint/2010/main" val="376767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5453E3-4233-480B-B53A-E62841B58B3C}" type="slidenum">
              <a:rPr lang="en-GB" smtClean="0"/>
              <a:t>2</a:t>
            </a:fld>
            <a:endParaRPr lang="en-GB"/>
          </a:p>
        </p:txBody>
      </p:sp>
    </p:spTree>
    <p:extLst>
      <p:ext uri="{BB962C8B-B14F-4D97-AF65-F5344CB8AC3E}">
        <p14:creationId xmlns:p14="http://schemas.microsoft.com/office/powerpoint/2010/main" val="877083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5453E3-4233-480B-B53A-E62841B58B3C}" type="slidenum">
              <a:rPr lang="en-GB" smtClean="0"/>
              <a:t>5</a:t>
            </a:fld>
            <a:endParaRPr lang="en-GB"/>
          </a:p>
        </p:txBody>
      </p:sp>
    </p:spTree>
    <p:extLst>
      <p:ext uri="{BB962C8B-B14F-4D97-AF65-F5344CB8AC3E}">
        <p14:creationId xmlns:p14="http://schemas.microsoft.com/office/powerpoint/2010/main" val="2907012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5453E3-4233-480B-B53A-E62841B58B3C}" type="slidenum">
              <a:rPr lang="en-GB" smtClean="0"/>
              <a:t>6</a:t>
            </a:fld>
            <a:endParaRPr lang="en-GB"/>
          </a:p>
        </p:txBody>
      </p:sp>
    </p:spTree>
    <p:extLst>
      <p:ext uri="{BB962C8B-B14F-4D97-AF65-F5344CB8AC3E}">
        <p14:creationId xmlns:p14="http://schemas.microsoft.com/office/powerpoint/2010/main" val="258276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5453E3-4233-480B-B53A-E62841B58B3C}" type="slidenum">
              <a:rPr lang="en-GB" smtClean="0"/>
              <a:t>7</a:t>
            </a:fld>
            <a:endParaRPr lang="en-GB"/>
          </a:p>
        </p:txBody>
      </p:sp>
    </p:spTree>
    <p:extLst>
      <p:ext uri="{BB962C8B-B14F-4D97-AF65-F5344CB8AC3E}">
        <p14:creationId xmlns:p14="http://schemas.microsoft.com/office/powerpoint/2010/main" val="9656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5453E3-4233-480B-B53A-E62841B58B3C}" type="slidenum">
              <a:rPr lang="en-GB" smtClean="0"/>
              <a:t>8</a:t>
            </a:fld>
            <a:endParaRPr lang="en-GB"/>
          </a:p>
        </p:txBody>
      </p:sp>
    </p:spTree>
    <p:extLst>
      <p:ext uri="{BB962C8B-B14F-4D97-AF65-F5344CB8AC3E}">
        <p14:creationId xmlns:p14="http://schemas.microsoft.com/office/powerpoint/2010/main" val="900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5453E3-4233-480B-B53A-E62841B58B3C}" type="slidenum">
              <a:rPr lang="en-GB" smtClean="0"/>
              <a:t>9</a:t>
            </a:fld>
            <a:endParaRPr lang="en-GB"/>
          </a:p>
        </p:txBody>
      </p:sp>
    </p:spTree>
    <p:extLst>
      <p:ext uri="{BB962C8B-B14F-4D97-AF65-F5344CB8AC3E}">
        <p14:creationId xmlns:p14="http://schemas.microsoft.com/office/powerpoint/2010/main" val="157044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5453E3-4233-480B-B53A-E62841B58B3C}" type="slidenum">
              <a:rPr lang="en-GB" smtClean="0"/>
              <a:t>12</a:t>
            </a:fld>
            <a:endParaRPr lang="en-GB"/>
          </a:p>
        </p:txBody>
      </p:sp>
    </p:spTree>
    <p:extLst>
      <p:ext uri="{BB962C8B-B14F-4D97-AF65-F5344CB8AC3E}">
        <p14:creationId xmlns:p14="http://schemas.microsoft.com/office/powerpoint/2010/main" val="156187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9020EB4-F672-4E66-AA75-3603131D6FC8}"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395721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9020EB4-F672-4E66-AA75-3603131D6FC8}"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74019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9020EB4-F672-4E66-AA75-3603131D6FC8}"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399960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9020EB4-F672-4E66-AA75-3603131D6FC8}"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1539945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020EB4-F672-4E66-AA75-3603131D6FC8}" type="datetimeFigureOut">
              <a:rPr lang="en-GB" smtClean="0"/>
              <a:t>05/05/2017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297333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9020EB4-F672-4E66-AA75-3603131D6FC8}" type="datetimeFigureOut">
              <a:rPr lang="en-GB" smtClean="0"/>
              <a:t>05/05/2017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592611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9020EB4-F672-4E66-AA75-3603131D6FC8}" type="datetimeFigureOut">
              <a:rPr lang="en-GB" smtClean="0"/>
              <a:t>05/05/2017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392264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9020EB4-F672-4E66-AA75-3603131D6FC8}" type="datetimeFigureOut">
              <a:rPr lang="en-GB" smtClean="0"/>
              <a:t>05/05/2017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401666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20EB4-F672-4E66-AA75-3603131D6FC8}" type="datetimeFigureOut">
              <a:rPr lang="en-GB" smtClean="0"/>
              <a:t>05/05/2017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83521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020EB4-F672-4E66-AA75-3603131D6FC8}" type="datetimeFigureOut">
              <a:rPr lang="en-GB" smtClean="0"/>
              <a:t>05/05/2017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136624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020EB4-F672-4E66-AA75-3603131D6FC8}" type="datetimeFigureOut">
              <a:rPr lang="en-GB" smtClean="0"/>
              <a:t>05/05/2017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D33E1D-3444-426D-AEE1-0565B4EE0699}" type="slidenum">
              <a:rPr lang="en-GB" smtClean="0"/>
              <a:t>‹#›</a:t>
            </a:fld>
            <a:endParaRPr lang="en-GB"/>
          </a:p>
        </p:txBody>
      </p:sp>
    </p:spTree>
    <p:extLst>
      <p:ext uri="{BB962C8B-B14F-4D97-AF65-F5344CB8AC3E}">
        <p14:creationId xmlns:p14="http://schemas.microsoft.com/office/powerpoint/2010/main" val="2255218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20EB4-F672-4E66-AA75-3603131D6FC8}" type="datetimeFigureOut">
              <a:rPr lang="en-GB" smtClean="0"/>
              <a:t>05/05/2017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33E1D-3444-426D-AEE1-0565B4EE0699}" type="slidenum">
              <a:rPr lang="en-GB" smtClean="0"/>
              <a:t>‹#›</a:t>
            </a:fld>
            <a:endParaRPr lang="en-GB"/>
          </a:p>
        </p:txBody>
      </p:sp>
    </p:spTree>
    <p:extLst>
      <p:ext uri="{BB962C8B-B14F-4D97-AF65-F5344CB8AC3E}">
        <p14:creationId xmlns:p14="http://schemas.microsoft.com/office/powerpoint/2010/main" val="1763337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youtube.com/watch?v=5O_7CLL-TW4"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youtube.com/watch?v=5O_7CLL-TW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google.co.uk/url?sa=i&amp;rct=j&amp;q=&amp;esrc=s&amp;source=images&amp;cd=&amp;cad=rja&amp;uact=8&amp;ved=0CAcQjRxqFQoTCKjTnqP5tMYCFfQX2wodVNQBgw&amp;url=http://www.urbonu.com/en/Ecuador/Morona-Santiago/sevilla+don+bosco/&amp;ei=1z-RVeiLJfSv7AbUqIeYCA&amp;bvm=bv.96783405,d.bGg&amp;psig=AFQjCNHrdx8upzGFDI75SJWs7ZgMvUO1Kw&amp;ust=143566882215958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www.google.co.uk/url?sa=i&amp;rct=j&amp;q=&amp;esrc=s&amp;source=images&amp;cd=&amp;cad=rja&amp;uact=8&amp;ved=0CAcQjRxqFQoTCKjTnqP5tMYCFfQX2wodVNQBgw&amp;url=http://www.urbonu.com/en/Ecuador/Morona-Santiago/sevilla+don+bosco/&amp;ei=1z-RVeiLJfSv7AbUqIeYCA&amp;bvm=bv.96783405,d.bGg&amp;psig=AFQjCNHrdx8upzGFDI75SJWs7ZgMvUO1Kw&amp;ust=1435668822159588" TargetMode="External"/><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4800600"/>
          </a:xfrm>
          <a:prstGeom prst="rect">
            <a:avLst/>
          </a:prstGeom>
        </p:spPr>
      </p:pic>
      <p:sp>
        <p:nvSpPr>
          <p:cNvPr id="5" name="TextBox 4"/>
          <p:cNvSpPr txBox="1"/>
          <p:nvPr/>
        </p:nvSpPr>
        <p:spPr>
          <a:xfrm>
            <a:off x="97176" y="5517232"/>
            <a:ext cx="8928992" cy="430887"/>
          </a:xfrm>
          <a:prstGeom prst="rect">
            <a:avLst/>
          </a:prstGeom>
          <a:noFill/>
          <a:ln>
            <a:solidFill>
              <a:schemeClr val="tx1">
                <a:lumMod val="50000"/>
                <a:lumOff val="50000"/>
              </a:schemeClr>
            </a:solidFill>
          </a:ln>
        </p:spPr>
        <p:txBody>
          <a:bodyPr wrap="square" rtlCol="0">
            <a:spAutoFit/>
          </a:bodyPr>
          <a:lstStyle/>
          <a:p>
            <a:pPr algn="ctr"/>
            <a:r>
              <a:rPr lang="en-GB" sz="2200" dirty="0">
                <a:solidFill>
                  <a:schemeClr val="accent5">
                    <a:lumMod val="75000"/>
                  </a:schemeClr>
                </a:solidFill>
                <a:latin typeface="Century Gothic" panose="020B0502020202020204" pitchFamily="34" charset="0"/>
              </a:rPr>
              <a:t>How do the </a:t>
            </a:r>
            <a:r>
              <a:rPr lang="en-GB" sz="2200" b="1" i="1" dirty="0">
                <a:solidFill>
                  <a:schemeClr val="accent5">
                    <a:lumMod val="75000"/>
                  </a:schemeClr>
                </a:solidFill>
                <a:latin typeface="Century Gothic" panose="020B0502020202020204" pitchFamily="34" charset="0"/>
              </a:rPr>
              <a:t>students </a:t>
            </a:r>
            <a:r>
              <a:rPr lang="en-GB" sz="2200" dirty="0">
                <a:solidFill>
                  <a:schemeClr val="accent5">
                    <a:lumMod val="75000"/>
                  </a:schemeClr>
                </a:solidFill>
                <a:latin typeface="Century Gothic" panose="020B0502020202020204" pitchFamily="34" charset="0"/>
              </a:rPr>
              <a:t>in your school know that they are loved?</a:t>
            </a:r>
          </a:p>
        </p:txBody>
      </p:sp>
    </p:spTree>
    <p:extLst>
      <p:ext uri="{BB962C8B-B14F-4D97-AF65-F5344CB8AC3E}">
        <p14:creationId xmlns:p14="http://schemas.microsoft.com/office/powerpoint/2010/main" val="215774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9574669">
            <a:off x="209762" y="1084632"/>
            <a:ext cx="3960440" cy="1569660"/>
          </a:xfrm>
          <a:prstGeom prst="rect">
            <a:avLst/>
          </a:prstGeom>
          <a:noFill/>
          <a:ln w="76200">
            <a:solidFill>
              <a:schemeClr val="tx1">
                <a:lumMod val="50000"/>
                <a:lumOff val="50000"/>
              </a:schemeClr>
            </a:solidFill>
          </a:ln>
        </p:spPr>
        <p:txBody>
          <a:bodyPr wrap="square" rtlCol="0">
            <a:spAutoFit/>
          </a:bodyPr>
          <a:lstStyle/>
          <a:p>
            <a:pPr algn="ctr"/>
            <a:r>
              <a:rPr lang="en-GB" sz="9600" b="1" dirty="0">
                <a:solidFill>
                  <a:srgbClr val="FF0000"/>
                </a:solidFill>
              </a:rPr>
              <a:t>TASK 1</a:t>
            </a:r>
          </a:p>
        </p:txBody>
      </p:sp>
      <p:sp>
        <p:nvSpPr>
          <p:cNvPr id="3" name="Rectangle 2"/>
          <p:cNvSpPr/>
          <p:nvPr/>
        </p:nvSpPr>
        <p:spPr>
          <a:xfrm>
            <a:off x="2267744" y="2780928"/>
            <a:ext cx="6768752" cy="3746667"/>
          </a:xfrm>
          <a:prstGeom prst="rect">
            <a:avLst/>
          </a:prstGeom>
        </p:spPr>
        <p:txBody>
          <a:bodyPr wrap="square">
            <a:spAutoFit/>
          </a:bodyPr>
          <a:lstStyle/>
          <a:p>
            <a:pPr marL="457200" indent="-457200">
              <a:lnSpc>
                <a:spcPct val="115000"/>
              </a:lnSpc>
              <a:spcAft>
                <a:spcPts val="1000"/>
              </a:spcAft>
              <a:buFont typeface="Wingdings" panose="05000000000000000000" pitchFamily="2" charset="2"/>
              <a:buChar char="§"/>
            </a:pPr>
            <a:r>
              <a:rPr lang="en-GB" sz="2400" b="1" dirty="0">
                <a:solidFill>
                  <a:schemeClr val="accent5">
                    <a:lumMod val="75000"/>
                  </a:schemeClr>
                </a:solidFill>
                <a:latin typeface="Century Gothic" panose="020B0502020202020204" pitchFamily="34" charset="0"/>
                <a:ea typeface="Calibri" panose="020F0502020204030204" pitchFamily="34" charset="0"/>
                <a:cs typeface="Times New Roman" panose="02020603050405020304" pitchFamily="18" charset="0"/>
              </a:rPr>
              <a:t>A: What do you understand by the blending of the elements of home, school, church and playground? </a:t>
            </a:r>
          </a:p>
          <a:p>
            <a:pPr marL="457200" indent="-457200">
              <a:lnSpc>
                <a:spcPct val="115000"/>
              </a:lnSpc>
              <a:spcAft>
                <a:spcPts val="1000"/>
              </a:spcAft>
              <a:buFont typeface="Wingdings" panose="05000000000000000000" pitchFamily="2" charset="2"/>
              <a:buChar char="§"/>
            </a:pPr>
            <a:endParaRPr lang="en-GB" sz="2400" b="1" dirty="0">
              <a:solidFill>
                <a:schemeClr val="accent5">
                  <a:lumMod val="75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buFont typeface="Wingdings" panose="05000000000000000000" pitchFamily="2" charset="2"/>
              <a:buChar char="§"/>
            </a:pPr>
            <a:r>
              <a:rPr lang="en-GB" sz="2400" b="1" dirty="0">
                <a:solidFill>
                  <a:schemeClr val="accent5">
                    <a:lumMod val="75000"/>
                  </a:schemeClr>
                </a:solidFill>
                <a:latin typeface="Century Gothic" panose="020B0502020202020204" pitchFamily="34" charset="0"/>
                <a:ea typeface="Calibri" panose="020F0502020204030204" pitchFamily="34" charset="0"/>
                <a:cs typeface="Times New Roman" panose="02020603050405020304" pitchFamily="18" charset="0"/>
              </a:rPr>
              <a:t>B: As senior leaders, how are you facilitating home, school, church and playground so that you can achieve your mission statement?</a:t>
            </a:r>
            <a:endParaRPr lang="en-GB" sz="2400" dirty="0">
              <a:solidFill>
                <a:schemeClr val="accent5">
                  <a:lumMod val="75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59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4800600"/>
          </a:xfrm>
          <a:prstGeom prst="rect">
            <a:avLst/>
          </a:prstGeom>
        </p:spPr>
      </p:pic>
      <p:sp>
        <p:nvSpPr>
          <p:cNvPr id="5" name="TextBox 4"/>
          <p:cNvSpPr txBox="1"/>
          <p:nvPr/>
        </p:nvSpPr>
        <p:spPr>
          <a:xfrm>
            <a:off x="97176" y="5517232"/>
            <a:ext cx="8928992" cy="430887"/>
          </a:xfrm>
          <a:prstGeom prst="rect">
            <a:avLst/>
          </a:prstGeom>
          <a:noFill/>
          <a:ln>
            <a:solidFill>
              <a:schemeClr val="tx1">
                <a:lumMod val="50000"/>
                <a:lumOff val="50000"/>
              </a:schemeClr>
            </a:solidFill>
          </a:ln>
        </p:spPr>
        <p:txBody>
          <a:bodyPr wrap="square" rtlCol="0">
            <a:spAutoFit/>
          </a:bodyPr>
          <a:lstStyle/>
          <a:p>
            <a:pPr algn="ctr"/>
            <a:r>
              <a:rPr lang="en-GB" sz="2200" dirty="0">
                <a:solidFill>
                  <a:schemeClr val="accent5">
                    <a:lumMod val="75000"/>
                  </a:schemeClr>
                </a:solidFill>
                <a:latin typeface="Century Gothic" panose="020B0502020202020204" pitchFamily="34" charset="0"/>
              </a:rPr>
              <a:t>How do the </a:t>
            </a:r>
            <a:r>
              <a:rPr lang="en-GB" sz="2200" b="1" i="1" dirty="0">
                <a:solidFill>
                  <a:schemeClr val="accent5">
                    <a:lumMod val="75000"/>
                  </a:schemeClr>
                </a:solidFill>
                <a:latin typeface="Century Gothic" panose="020B0502020202020204" pitchFamily="34" charset="0"/>
              </a:rPr>
              <a:t>staff body </a:t>
            </a:r>
            <a:r>
              <a:rPr lang="en-GB" sz="2200" dirty="0">
                <a:solidFill>
                  <a:schemeClr val="accent5">
                    <a:lumMod val="75000"/>
                  </a:schemeClr>
                </a:solidFill>
                <a:latin typeface="Century Gothic" panose="020B0502020202020204" pitchFamily="34" charset="0"/>
              </a:rPr>
              <a:t>in our school know that they are loved?</a:t>
            </a:r>
          </a:p>
        </p:txBody>
      </p:sp>
    </p:spTree>
    <p:extLst>
      <p:ext uri="{BB962C8B-B14F-4D97-AF65-F5344CB8AC3E}">
        <p14:creationId xmlns:p14="http://schemas.microsoft.com/office/powerpoint/2010/main" val="545623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915816" y="332656"/>
            <a:ext cx="5976664" cy="6432530"/>
          </a:xfrm>
          <a:prstGeom prst="rect">
            <a:avLst/>
          </a:prstGeom>
          <a:noFill/>
        </p:spPr>
        <p:txBody>
          <a:bodyPr wrap="square" rtlCol="0">
            <a:spAutoFit/>
          </a:bodyPr>
          <a:lstStyle/>
          <a:p>
            <a:pPr algn="ctr"/>
            <a:r>
              <a:rPr lang="en-GB" sz="4000" b="1" dirty="0">
                <a:solidFill>
                  <a:schemeClr val="accent5">
                    <a:lumMod val="75000"/>
                  </a:schemeClr>
                </a:solidFill>
                <a:latin typeface="Century Gothic" charset="0"/>
                <a:ea typeface="Century Gothic" charset="0"/>
                <a:cs typeface="Century Gothic" charset="0"/>
              </a:rPr>
              <a:t>The Preventive* System</a:t>
            </a:r>
          </a:p>
          <a:p>
            <a:pPr algn="ctr"/>
            <a:endParaRPr lang="en-GB" sz="1400" dirty="0">
              <a:latin typeface="Century Gothic" charset="0"/>
              <a:ea typeface="Century Gothic" charset="0"/>
              <a:cs typeface="Century Gothic" charset="0"/>
            </a:endParaRPr>
          </a:p>
          <a:p>
            <a:pPr algn="ctr"/>
            <a:r>
              <a:rPr lang="en-GB" sz="1400" dirty="0">
                <a:latin typeface="Century Gothic" charset="0"/>
                <a:ea typeface="Century Gothic" charset="0"/>
                <a:cs typeface="Century Gothic" charset="0"/>
              </a:rPr>
              <a:t>(*</a:t>
            </a:r>
            <a:r>
              <a:rPr lang="en-GB" sz="1400" b="1" i="1" dirty="0">
                <a:latin typeface="Century Gothic" charset="0"/>
                <a:ea typeface="Century Gothic" charset="0"/>
                <a:cs typeface="Century Gothic" charset="0"/>
              </a:rPr>
              <a:t>Preventive</a:t>
            </a:r>
            <a:r>
              <a:rPr lang="en-GB" sz="1400" dirty="0">
                <a:latin typeface="Century Gothic" charset="0"/>
                <a:ea typeface="Century Gothic" charset="0"/>
                <a:cs typeface="Century Gothic" charset="0"/>
              </a:rPr>
              <a:t> is far richer than </a:t>
            </a:r>
            <a:r>
              <a:rPr lang="en-GB" sz="1400" i="1" dirty="0">
                <a:latin typeface="Century Gothic" charset="0"/>
                <a:ea typeface="Century Gothic" charset="0"/>
                <a:cs typeface="Century Gothic" charset="0"/>
              </a:rPr>
              <a:t>preventative</a:t>
            </a:r>
            <a:r>
              <a:rPr lang="en-GB" sz="1400" dirty="0">
                <a:latin typeface="Century Gothic" charset="0"/>
                <a:ea typeface="Century Gothic" charset="0"/>
                <a:cs typeface="Century Gothic" charset="0"/>
              </a:rPr>
              <a:t>. </a:t>
            </a:r>
          </a:p>
          <a:p>
            <a:pPr algn="ctr"/>
            <a:endParaRPr lang="en-GB" sz="1400" dirty="0">
              <a:latin typeface="Century Gothic" charset="0"/>
              <a:ea typeface="Century Gothic" charset="0"/>
              <a:cs typeface="Century Gothic" charset="0"/>
            </a:endParaRPr>
          </a:p>
          <a:p>
            <a:pPr algn="ctr"/>
            <a:r>
              <a:rPr lang="en-GB" sz="1400" dirty="0">
                <a:latin typeface="Century Gothic" charset="0"/>
                <a:ea typeface="Century Gothic" charset="0"/>
                <a:cs typeface="Century Gothic" charset="0"/>
              </a:rPr>
              <a:t>It means the ability to </a:t>
            </a:r>
            <a:r>
              <a:rPr lang="en-GB" sz="1400" b="1" dirty="0">
                <a:latin typeface="Century Gothic" charset="0"/>
                <a:ea typeface="Century Gothic" charset="0"/>
                <a:cs typeface="Century Gothic" charset="0"/>
              </a:rPr>
              <a:t>step ahead </a:t>
            </a:r>
            <a:r>
              <a:rPr lang="en-GB" sz="1400" dirty="0">
                <a:latin typeface="Century Gothic" charset="0"/>
                <a:ea typeface="Century Gothic" charset="0"/>
                <a:cs typeface="Century Gothic" charset="0"/>
              </a:rPr>
              <a:t>of people, reading their </a:t>
            </a:r>
            <a:r>
              <a:rPr lang="en-GB" sz="1400" b="1" dirty="0">
                <a:latin typeface="Century Gothic" charset="0"/>
                <a:ea typeface="Century Gothic" charset="0"/>
                <a:cs typeface="Century Gothic" charset="0"/>
              </a:rPr>
              <a:t>needs</a:t>
            </a:r>
            <a:r>
              <a:rPr lang="en-GB" sz="1400" dirty="0">
                <a:latin typeface="Century Gothic" charset="0"/>
                <a:ea typeface="Century Gothic" charset="0"/>
                <a:cs typeface="Century Gothic" charset="0"/>
              </a:rPr>
              <a:t> before they become </a:t>
            </a:r>
            <a:r>
              <a:rPr lang="en-GB" sz="1400" b="1" dirty="0">
                <a:latin typeface="Century Gothic" charset="0"/>
                <a:ea typeface="Century Gothic" charset="0"/>
                <a:cs typeface="Century Gothic" charset="0"/>
              </a:rPr>
              <a:t>aware</a:t>
            </a:r>
            <a:r>
              <a:rPr lang="en-GB" sz="1400" dirty="0">
                <a:latin typeface="Century Gothic" charset="0"/>
                <a:ea typeface="Century Gothic" charset="0"/>
                <a:cs typeface="Century Gothic" charset="0"/>
              </a:rPr>
              <a:t> of them)</a:t>
            </a:r>
          </a:p>
          <a:p>
            <a:pPr algn="ctr"/>
            <a:endParaRPr lang="en-GB" dirty="0">
              <a:latin typeface="Century Gothic" charset="0"/>
              <a:ea typeface="Century Gothic" charset="0"/>
              <a:cs typeface="Century Gothic" charset="0"/>
            </a:endParaRPr>
          </a:p>
          <a:p>
            <a:pPr algn="ctr"/>
            <a:r>
              <a:rPr lang="en-GB" sz="2400" b="1" dirty="0">
                <a:latin typeface="Century Gothic" charset="0"/>
                <a:ea typeface="Century Gothic" charset="0"/>
                <a:cs typeface="Century Gothic" charset="0"/>
              </a:rPr>
              <a:t>At the heart of the Preventive System is;</a:t>
            </a:r>
          </a:p>
          <a:p>
            <a:pPr algn="ctr"/>
            <a:endParaRPr lang="en-GB" dirty="0">
              <a:latin typeface="Century Gothic" charset="0"/>
              <a:ea typeface="Century Gothic" charset="0"/>
              <a:cs typeface="Century Gothic" charset="0"/>
            </a:endParaRPr>
          </a:p>
          <a:p>
            <a:pPr marL="285750" indent="-285750">
              <a:buFont typeface="Wingdings" charset="2"/>
              <a:buChar char="§"/>
            </a:pPr>
            <a:r>
              <a:rPr lang="en-GB" dirty="0">
                <a:solidFill>
                  <a:srgbClr val="7030A0"/>
                </a:solidFill>
                <a:latin typeface="Century Gothic" charset="0"/>
                <a:ea typeface="Century Gothic" charset="0"/>
                <a:cs typeface="Century Gothic" charset="0"/>
              </a:rPr>
              <a:t>Being present in their midst</a:t>
            </a:r>
          </a:p>
          <a:p>
            <a:pPr marL="285750" indent="-285750">
              <a:buFont typeface="Wingdings" charset="2"/>
              <a:buChar char="§"/>
            </a:pPr>
            <a:r>
              <a:rPr lang="en-GB" dirty="0">
                <a:solidFill>
                  <a:srgbClr val="7030A0"/>
                </a:solidFill>
                <a:latin typeface="Century Gothic" charset="0"/>
                <a:ea typeface="Century Gothic" charset="0"/>
                <a:cs typeface="Century Gothic" charset="0"/>
              </a:rPr>
              <a:t>Assistance</a:t>
            </a:r>
          </a:p>
          <a:p>
            <a:pPr marL="285750" indent="-285750">
              <a:buFont typeface="Wingdings" charset="2"/>
              <a:buChar char="§"/>
            </a:pPr>
            <a:r>
              <a:rPr lang="en-GB" dirty="0">
                <a:solidFill>
                  <a:srgbClr val="7030A0"/>
                </a:solidFill>
                <a:latin typeface="Century Gothic" charset="0"/>
                <a:ea typeface="Century Gothic" charset="0"/>
                <a:cs typeface="Century Gothic" charset="0"/>
              </a:rPr>
              <a:t>Accompaniment</a:t>
            </a:r>
          </a:p>
          <a:p>
            <a:pPr marL="285750" indent="-285750">
              <a:buFont typeface="Wingdings" charset="2"/>
              <a:buChar char="§"/>
            </a:pPr>
            <a:r>
              <a:rPr lang="en-GB" dirty="0">
                <a:solidFill>
                  <a:srgbClr val="7030A0"/>
                </a:solidFill>
                <a:latin typeface="Century Gothic" charset="0"/>
                <a:ea typeface="Century Gothic" charset="0"/>
                <a:cs typeface="Century Gothic" charset="0"/>
              </a:rPr>
              <a:t>Standing with staff</a:t>
            </a:r>
          </a:p>
          <a:p>
            <a:pPr marL="285750" indent="-285750">
              <a:buFont typeface="Wingdings" charset="2"/>
              <a:buChar char="§"/>
            </a:pPr>
            <a:r>
              <a:rPr lang="en-GB" dirty="0">
                <a:solidFill>
                  <a:srgbClr val="7030A0"/>
                </a:solidFill>
                <a:latin typeface="Century Gothic" charset="0"/>
                <a:ea typeface="Century Gothic" charset="0"/>
                <a:cs typeface="Century Gothic" charset="0"/>
              </a:rPr>
              <a:t>Walking with staff with </a:t>
            </a:r>
            <a:r>
              <a:rPr lang="en-GB" b="1" u="sng" dirty="0">
                <a:solidFill>
                  <a:srgbClr val="7030A0"/>
                </a:solidFill>
                <a:latin typeface="Century Gothic" charset="0"/>
                <a:ea typeface="Century Gothic" charset="0"/>
                <a:cs typeface="Century Gothic" charset="0"/>
              </a:rPr>
              <a:t>real </a:t>
            </a:r>
            <a:r>
              <a:rPr lang="en-GB" dirty="0">
                <a:solidFill>
                  <a:srgbClr val="7030A0"/>
                </a:solidFill>
                <a:latin typeface="Century Gothic" charset="0"/>
                <a:ea typeface="Century Gothic" charset="0"/>
                <a:cs typeface="Century Gothic" charset="0"/>
              </a:rPr>
              <a:t>affection</a:t>
            </a:r>
          </a:p>
          <a:p>
            <a:pPr marL="285750" indent="-285750">
              <a:buFont typeface="Wingdings" charset="2"/>
              <a:buChar char="§"/>
            </a:pPr>
            <a:r>
              <a:rPr lang="en-GB" dirty="0">
                <a:solidFill>
                  <a:srgbClr val="7030A0"/>
                </a:solidFill>
                <a:latin typeface="Century Gothic" charset="0"/>
                <a:ea typeface="Century Gothic" charset="0"/>
                <a:cs typeface="Century Gothic" charset="0"/>
              </a:rPr>
              <a:t>Wasting time with each other</a:t>
            </a:r>
          </a:p>
          <a:p>
            <a:pPr marL="285750" indent="-285750">
              <a:buFont typeface="Arial" panose="020B0604020202020204" pitchFamily="34" charset="0"/>
              <a:buChar char="•"/>
            </a:pPr>
            <a:endParaRPr lang="en-GB" dirty="0">
              <a:latin typeface="Century Gothic" charset="0"/>
              <a:ea typeface="Century Gothic" charset="0"/>
              <a:cs typeface="Century Gothic" charset="0"/>
            </a:endParaRPr>
          </a:p>
          <a:p>
            <a:pPr algn="ctr"/>
            <a:r>
              <a:rPr lang="en-GB" sz="8000" dirty="0">
                <a:solidFill>
                  <a:schemeClr val="accent5">
                    <a:lumMod val="75000"/>
                  </a:schemeClr>
                </a:solidFill>
                <a:latin typeface="Century Gothic" charset="0"/>
                <a:ea typeface="Century Gothic" charset="0"/>
                <a:cs typeface="Century Gothic" charset="0"/>
              </a:rPr>
              <a:t>R.U.A.H</a:t>
            </a:r>
          </a:p>
          <a:p>
            <a:pPr algn="ctr"/>
            <a:r>
              <a:rPr lang="en-GB" dirty="0">
                <a:solidFill>
                  <a:srgbClr val="FF0000"/>
                </a:solidFill>
                <a:latin typeface="Century Gothic" charset="0"/>
                <a:ea typeface="Century Gothic" charset="0"/>
                <a:cs typeface="Century Gothic" charset="0"/>
              </a:rPr>
              <a:t>Respect   Understanding   Affection   Humour</a:t>
            </a:r>
          </a:p>
          <a:p>
            <a:pPr marL="285750" indent="-285750">
              <a:buFont typeface="Arial" panose="020B0604020202020204" pitchFamily="34" charset="0"/>
              <a:buChar char="•"/>
            </a:pPr>
            <a:endParaRPr lang="en-GB" dirty="0">
              <a:latin typeface="Century Gothic" charset="0"/>
              <a:ea typeface="Century Gothic" charset="0"/>
              <a:cs typeface="Century Gothic" charset="0"/>
            </a:endParaRPr>
          </a:p>
        </p:txBody>
      </p:sp>
    </p:spTree>
    <p:extLst>
      <p:ext uri="{BB962C8B-B14F-4D97-AF65-F5344CB8AC3E}">
        <p14:creationId xmlns:p14="http://schemas.microsoft.com/office/powerpoint/2010/main" val="105589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9574669">
            <a:off x="209762" y="1084632"/>
            <a:ext cx="3960440" cy="1569660"/>
          </a:xfrm>
          <a:prstGeom prst="rect">
            <a:avLst/>
          </a:prstGeom>
          <a:noFill/>
          <a:ln w="76200">
            <a:solidFill>
              <a:schemeClr val="tx1">
                <a:lumMod val="50000"/>
                <a:lumOff val="50000"/>
              </a:schemeClr>
            </a:solidFill>
          </a:ln>
        </p:spPr>
        <p:txBody>
          <a:bodyPr wrap="square" rtlCol="0">
            <a:spAutoFit/>
          </a:bodyPr>
          <a:lstStyle/>
          <a:p>
            <a:pPr algn="ctr"/>
            <a:r>
              <a:rPr lang="en-GB" sz="9600" b="1" dirty="0">
                <a:solidFill>
                  <a:srgbClr val="FF0000"/>
                </a:solidFill>
              </a:rPr>
              <a:t>TASK 2</a:t>
            </a:r>
          </a:p>
        </p:txBody>
      </p:sp>
      <p:sp>
        <p:nvSpPr>
          <p:cNvPr id="5" name="Rectangle 4"/>
          <p:cNvSpPr/>
          <p:nvPr/>
        </p:nvSpPr>
        <p:spPr>
          <a:xfrm>
            <a:off x="2843808" y="2555026"/>
            <a:ext cx="6048672" cy="3970318"/>
          </a:xfrm>
          <a:prstGeom prst="rect">
            <a:avLst/>
          </a:prstGeom>
        </p:spPr>
        <p:txBody>
          <a:bodyPr wrap="square">
            <a:spAutoFit/>
          </a:bodyPr>
          <a:lstStyle/>
          <a:p>
            <a:pPr marL="285750" indent="-285750">
              <a:buFont typeface="Wingdings" panose="05000000000000000000" pitchFamily="2" charset="2"/>
              <a:buChar char="§"/>
            </a:pPr>
            <a:r>
              <a:rPr lang="en-GB" sz="3600" dirty="0">
                <a:solidFill>
                  <a:schemeClr val="accent5">
                    <a:lumMod val="75000"/>
                  </a:schemeClr>
                </a:solidFill>
                <a:latin typeface="Century Gothic" panose="020B0502020202020204" pitchFamily="34" charset="0"/>
              </a:rPr>
              <a:t>As senior leaders, </a:t>
            </a:r>
            <a:r>
              <a:rPr lang="en-GB" sz="3600" b="1" i="1" dirty="0">
                <a:solidFill>
                  <a:schemeClr val="accent5">
                    <a:lumMod val="75000"/>
                  </a:schemeClr>
                </a:solidFill>
                <a:latin typeface="Century Gothic" panose="020B0502020202020204" pitchFamily="34" charset="0"/>
              </a:rPr>
              <a:t>what are you doing/what can you do </a:t>
            </a:r>
            <a:r>
              <a:rPr lang="en-GB" sz="3600" dirty="0">
                <a:solidFill>
                  <a:schemeClr val="accent5">
                    <a:lumMod val="75000"/>
                  </a:schemeClr>
                </a:solidFill>
                <a:latin typeface="Century Gothic" panose="020B0502020202020204" pitchFamily="34" charset="0"/>
              </a:rPr>
              <a:t>to promote the </a:t>
            </a:r>
            <a:r>
              <a:rPr lang="en-GB" sz="3600" b="1" u="sng" dirty="0">
                <a:solidFill>
                  <a:schemeClr val="accent5">
                    <a:lumMod val="75000"/>
                  </a:schemeClr>
                </a:solidFill>
                <a:latin typeface="Century Gothic" panose="020B0502020202020204" pitchFamily="34" charset="0"/>
              </a:rPr>
              <a:t>RUAH</a:t>
            </a:r>
            <a:r>
              <a:rPr lang="en-GB" sz="3600" dirty="0">
                <a:solidFill>
                  <a:schemeClr val="accent5">
                    <a:lumMod val="75000"/>
                  </a:schemeClr>
                </a:solidFill>
                <a:latin typeface="Century Gothic" panose="020B0502020202020204" pitchFamily="34" charset="0"/>
              </a:rPr>
              <a:t> values in your schools so that they can be </a:t>
            </a:r>
            <a:r>
              <a:rPr lang="en-GB" sz="3600" b="1" i="1" u="sng" dirty="0">
                <a:solidFill>
                  <a:schemeClr val="accent5">
                    <a:lumMod val="75000"/>
                  </a:schemeClr>
                </a:solidFill>
                <a:latin typeface="Century Gothic" panose="020B0502020202020204" pitchFamily="34" charset="0"/>
              </a:rPr>
              <a:t>caught</a:t>
            </a:r>
            <a:r>
              <a:rPr lang="en-GB" sz="3600" dirty="0">
                <a:solidFill>
                  <a:schemeClr val="accent5">
                    <a:lumMod val="75000"/>
                  </a:schemeClr>
                </a:solidFill>
                <a:latin typeface="Century Gothic" panose="020B0502020202020204" pitchFamily="34" charset="0"/>
              </a:rPr>
              <a:t> by everybody? </a:t>
            </a:r>
          </a:p>
        </p:txBody>
      </p:sp>
    </p:spTree>
    <p:extLst>
      <p:ext uri="{BB962C8B-B14F-4D97-AF65-F5344CB8AC3E}">
        <p14:creationId xmlns:p14="http://schemas.microsoft.com/office/powerpoint/2010/main" val="396561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1498139"/>
            <a:ext cx="9144000" cy="1138773"/>
          </a:xfrm>
          <a:prstGeom prst="rect">
            <a:avLst/>
          </a:prstGeom>
          <a:noFill/>
        </p:spPr>
        <p:txBody>
          <a:bodyPr wrap="square" rtlCol="0">
            <a:spAutoFit/>
          </a:bodyPr>
          <a:lstStyle/>
          <a:p>
            <a:pPr algn="ctr"/>
            <a:r>
              <a:rPr lang="en-US" sz="6800" b="1" dirty="0">
                <a:solidFill>
                  <a:srgbClr val="FF0000"/>
                </a:solidFill>
                <a:latin typeface="Century Gothic" charset="0"/>
                <a:ea typeface="Century Gothic" charset="0"/>
                <a:cs typeface="Century Gothic" charset="0"/>
              </a:rPr>
              <a:t>Affection &amp; </a:t>
            </a:r>
            <a:r>
              <a:rPr lang="en-US" sz="6800" b="1" dirty="0" err="1">
                <a:solidFill>
                  <a:srgbClr val="FF0000"/>
                </a:solidFill>
                <a:latin typeface="Century Gothic" charset="0"/>
                <a:ea typeface="Century Gothic" charset="0"/>
                <a:cs typeface="Century Gothic" charset="0"/>
              </a:rPr>
              <a:t>Humour</a:t>
            </a:r>
            <a:r>
              <a:rPr lang="en-US" sz="6800" b="1" dirty="0">
                <a:solidFill>
                  <a:srgbClr val="FF0000"/>
                </a:solidFill>
                <a:latin typeface="Century Gothic" charset="0"/>
                <a:ea typeface="Century Gothic" charset="0"/>
                <a:cs typeface="Century Gothic" charset="0"/>
              </a:rPr>
              <a:t> =</a:t>
            </a:r>
          </a:p>
        </p:txBody>
      </p:sp>
      <p:sp>
        <p:nvSpPr>
          <p:cNvPr id="2" name="TextBox 1"/>
          <p:cNvSpPr txBox="1"/>
          <p:nvPr/>
        </p:nvSpPr>
        <p:spPr>
          <a:xfrm>
            <a:off x="-294070" y="1665376"/>
            <a:ext cx="9732139" cy="5940088"/>
          </a:xfrm>
          <a:prstGeom prst="rect">
            <a:avLst/>
          </a:prstGeom>
          <a:noFill/>
        </p:spPr>
        <p:txBody>
          <a:bodyPr wrap="square" rtlCol="0">
            <a:spAutoFit/>
          </a:bodyPr>
          <a:lstStyle/>
          <a:p>
            <a:pPr algn="ctr"/>
            <a:r>
              <a:rPr lang="en-US" sz="37000" b="1" dirty="0">
                <a:solidFill>
                  <a:schemeClr val="accent5">
                    <a:lumMod val="75000"/>
                  </a:schemeClr>
                </a:solidFill>
                <a:latin typeface="Century Gothic" charset="0"/>
                <a:ea typeface="Century Gothic" charset="0"/>
                <a:cs typeface="Century Gothic" charset="0"/>
              </a:rPr>
              <a:t>JOY</a:t>
            </a:r>
          </a:p>
        </p:txBody>
      </p:sp>
      <p:pic>
        <p:nvPicPr>
          <p:cNvPr id="5" name="Picture 4"/>
          <p:cNvPicPr>
            <a:picLocks noChangeAspect="1"/>
          </p:cNvPicPr>
          <p:nvPr/>
        </p:nvPicPr>
        <p:blipFill rotWithShape="1">
          <a:blip r:embed="rId2"/>
          <a:srcRect l="21111"/>
          <a:stretch/>
        </p:blipFill>
        <p:spPr>
          <a:xfrm>
            <a:off x="107504" y="1595314"/>
            <a:ext cx="7272808" cy="2383851"/>
          </a:xfrm>
          <a:prstGeom prst="rect">
            <a:avLst/>
          </a:prstGeom>
        </p:spPr>
      </p:pic>
      <p:pic>
        <p:nvPicPr>
          <p:cNvPr id="7" name="Picture 6"/>
          <p:cNvPicPr>
            <a:picLocks noChangeAspect="1"/>
          </p:cNvPicPr>
          <p:nvPr/>
        </p:nvPicPr>
        <p:blipFill>
          <a:blip r:embed="rId3"/>
          <a:stretch>
            <a:fillRect/>
          </a:stretch>
        </p:blipFill>
        <p:spPr>
          <a:xfrm>
            <a:off x="699021" y="1916832"/>
            <a:ext cx="8444979" cy="2592288"/>
          </a:xfrm>
          <a:prstGeom prst="rect">
            <a:avLst/>
          </a:prstGeom>
        </p:spPr>
      </p:pic>
      <p:pic>
        <p:nvPicPr>
          <p:cNvPr id="9" name="Picture 8"/>
          <p:cNvPicPr>
            <a:picLocks noChangeAspect="1"/>
          </p:cNvPicPr>
          <p:nvPr/>
        </p:nvPicPr>
        <p:blipFill>
          <a:blip r:embed="rId4"/>
          <a:stretch>
            <a:fillRect/>
          </a:stretch>
        </p:blipFill>
        <p:spPr>
          <a:xfrm>
            <a:off x="122950" y="3212976"/>
            <a:ext cx="6029325" cy="1885950"/>
          </a:xfrm>
          <a:prstGeom prst="rect">
            <a:avLst/>
          </a:prstGeom>
        </p:spPr>
      </p:pic>
      <p:pic>
        <p:nvPicPr>
          <p:cNvPr id="8" name="Picture 7"/>
          <p:cNvPicPr>
            <a:picLocks noChangeAspect="1"/>
          </p:cNvPicPr>
          <p:nvPr/>
        </p:nvPicPr>
        <p:blipFill>
          <a:blip r:embed="rId5"/>
          <a:stretch>
            <a:fillRect/>
          </a:stretch>
        </p:blipFill>
        <p:spPr>
          <a:xfrm>
            <a:off x="3095625" y="4485853"/>
            <a:ext cx="6048375" cy="1895475"/>
          </a:xfrm>
          <a:prstGeom prst="rect">
            <a:avLst/>
          </a:prstGeom>
        </p:spPr>
      </p:pic>
      <p:pic>
        <p:nvPicPr>
          <p:cNvPr id="3" name="Picture 2"/>
          <p:cNvPicPr>
            <a:picLocks noChangeAspect="1"/>
          </p:cNvPicPr>
          <p:nvPr/>
        </p:nvPicPr>
        <p:blipFill>
          <a:blip r:embed="rId6"/>
          <a:stretch>
            <a:fillRect/>
          </a:stretch>
        </p:blipFill>
        <p:spPr>
          <a:xfrm>
            <a:off x="7775907" y="6083868"/>
            <a:ext cx="703642" cy="703642"/>
          </a:xfrm>
          <a:prstGeom prst="rect">
            <a:avLst/>
          </a:prstGeom>
        </p:spPr>
      </p:pic>
      <p:sp>
        <p:nvSpPr>
          <p:cNvPr id="4" name="TextBox 3"/>
          <p:cNvSpPr txBox="1"/>
          <p:nvPr/>
        </p:nvSpPr>
        <p:spPr>
          <a:xfrm>
            <a:off x="0" y="10822"/>
            <a:ext cx="9144000" cy="1569660"/>
          </a:xfrm>
          <a:prstGeom prst="rect">
            <a:avLst/>
          </a:prstGeom>
          <a:noFill/>
        </p:spPr>
        <p:txBody>
          <a:bodyPr wrap="square" rtlCol="0">
            <a:spAutoFit/>
          </a:bodyPr>
          <a:lstStyle/>
          <a:p>
            <a:r>
              <a:rPr lang="en-GB" sz="1600" b="1" dirty="0">
                <a:solidFill>
                  <a:schemeClr val="accent5">
                    <a:lumMod val="75000"/>
                  </a:schemeClr>
                </a:solidFill>
                <a:latin typeface="Century Gothic" charset="0"/>
                <a:ea typeface="Century Gothic" charset="0"/>
                <a:cs typeface="Century Gothic" charset="0"/>
              </a:rPr>
              <a:t>Chris Bingley</a:t>
            </a:r>
          </a:p>
          <a:p>
            <a:endParaRPr lang="en-GB" sz="1600" dirty="0">
              <a:latin typeface="Century Gothic" charset="0"/>
              <a:ea typeface="Century Gothic" charset="0"/>
              <a:cs typeface="Century Gothic" charset="0"/>
            </a:endParaRPr>
          </a:p>
          <a:p>
            <a:pPr marL="285750" indent="-285750">
              <a:buFont typeface="Wingdings" charset="2"/>
              <a:buChar char="§"/>
            </a:pPr>
            <a:r>
              <a:rPr lang="en-GB" sz="1600" dirty="0" err="1">
                <a:latin typeface="Century Gothic" charset="0"/>
                <a:ea typeface="Century Gothic" charset="0"/>
                <a:cs typeface="Century Gothic" charset="0"/>
              </a:rPr>
              <a:t>Thornleigh</a:t>
            </a:r>
            <a:r>
              <a:rPr lang="en-GB" sz="1600" dirty="0">
                <a:latin typeface="Century Gothic" charset="0"/>
                <a:ea typeface="Century Gothic" charset="0"/>
                <a:cs typeface="Century Gothic" charset="0"/>
              </a:rPr>
              <a:t> Salesian College 2006 (NQT) – Present</a:t>
            </a:r>
          </a:p>
          <a:p>
            <a:endParaRPr lang="en-GB" sz="1600" dirty="0">
              <a:latin typeface="Century Gothic" charset="0"/>
              <a:ea typeface="Century Gothic" charset="0"/>
              <a:cs typeface="Century Gothic" charset="0"/>
            </a:endParaRPr>
          </a:p>
          <a:p>
            <a:pPr marL="285750" indent="-285750">
              <a:buFont typeface="Wingdings" charset="2"/>
              <a:buChar char="§"/>
            </a:pPr>
            <a:r>
              <a:rPr lang="en-GB" sz="1600" dirty="0">
                <a:latin typeface="Century Gothic" charset="0"/>
                <a:ea typeface="Century Gothic" charset="0"/>
                <a:cs typeface="Century Gothic" charset="0"/>
              </a:rPr>
              <a:t>Teacher of PE			</a:t>
            </a:r>
          </a:p>
          <a:p>
            <a:pPr marL="285750" indent="-285750">
              <a:buFont typeface="Wingdings" charset="2"/>
              <a:buChar char="§"/>
            </a:pPr>
            <a:r>
              <a:rPr lang="en-GB" sz="1600" dirty="0">
                <a:latin typeface="Century Gothic" charset="0"/>
                <a:ea typeface="Century Gothic" charset="0"/>
                <a:cs typeface="Century Gothic" charset="0"/>
              </a:rPr>
              <a:t>Continued Professional Development &amp; Learning (</a:t>
            </a:r>
            <a:r>
              <a:rPr lang="en-GB" sz="1600" b="1" dirty="0">
                <a:latin typeface="Century Gothic" charset="0"/>
                <a:ea typeface="Century Gothic" charset="0"/>
                <a:cs typeface="Century Gothic" charset="0"/>
              </a:rPr>
              <a:t>CPDL</a:t>
            </a:r>
            <a:r>
              <a:rPr lang="en-GB" sz="1600" dirty="0">
                <a:latin typeface="Century Gothic" charset="0"/>
                <a:ea typeface="Century Gothic" charset="0"/>
                <a:cs typeface="Century Gothic" charset="0"/>
              </a:rPr>
              <a:t>) </a:t>
            </a:r>
            <a:r>
              <a:rPr lang="en-GB" sz="1600" i="1" dirty="0">
                <a:latin typeface="Century Gothic" charset="0"/>
                <a:ea typeface="Century Gothic" charset="0"/>
                <a:cs typeface="Century Gothic" charset="0"/>
              </a:rPr>
              <a:t>and</a:t>
            </a:r>
            <a:r>
              <a:rPr lang="en-GB" sz="1600" dirty="0">
                <a:latin typeface="Century Gothic" charset="0"/>
                <a:ea typeface="Century Gothic" charset="0"/>
                <a:cs typeface="Century Gothic" charset="0"/>
              </a:rPr>
              <a:t> KS2-KS3 Leader</a:t>
            </a:r>
          </a:p>
        </p:txBody>
      </p:sp>
      <p:pic>
        <p:nvPicPr>
          <p:cNvPr id="6" name="Picture 5"/>
          <p:cNvPicPr>
            <a:picLocks noChangeAspect="1"/>
          </p:cNvPicPr>
          <p:nvPr/>
        </p:nvPicPr>
        <p:blipFill rotWithShape="1">
          <a:blip r:embed="rId7"/>
          <a:srcRect l="20624"/>
          <a:stretch/>
        </p:blipFill>
        <p:spPr>
          <a:xfrm>
            <a:off x="9316" y="4597422"/>
            <a:ext cx="7102140" cy="2250659"/>
          </a:xfrm>
          <a:prstGeom prst="rect">
            <a:avLst/>
          </a:prstGeom>
        </p:spPr>
      </p:pic>
      <p:sp>
        <p:nvSpPr>
          <p:cNvPr id="12" name="TextBox 11"/>
          <p:cNvSpPr txBox="1"/>
          <p:nvPr/>
        </p:nvSpPr>
        <p:spPr>
          <a:xfrm>
            <a:off x="0" y="2668310"/>
            <a:ext cx="9157857" cy="4154984"/>
          </a:xfrm>
          <a:prstGeom prst="rect">
            <a:avLst/>
          </a:prstGeom>
          <a:solidFill>
            <a:schemeClr val="bg1"/>
          </a:solidFill>
        </p:spPr>
        <p:txBody>
          <a:bodyPr wrap="square" rtlCol="0">
            <a:spAutoFit/>
          </a:bodyPr>
          <a:lstStyle/>
          <a:p>
            <a:pPr algn="ctr"/>
            <a:r>
              <a:rPr lang="en-US" sz="8800" b="1" dirty="0">
                <a:solidFill>
                  <a:schemeClr val="accent5">
                    <a:lumMod val="75000"/>
                  </a:schemeClr>
                </a:solidFill>
                <a:latin typeface="Century Gothic" charset="0"/>
                <a:ea typeface="Century Gothic" charset="0"/>
                <a:cs typeface="Century Gothic" charset="0"/>
              </a:rPr>
              <a:t>Joy!</a:t>
            </a:r>
          </a:p>
          <a:p>
            <a:pPr algn="ctr"/>
            <a:r>
              <a:rPr lang="en-US" sz="8800" b="1" dirty="0">
                <a:solidFill>
                  <a:schemeClr val="accent5">
                    <a:lumMod val="75000"/>
                  </a:schemeClr>
                </a:solidFill>
                <a:latin typeface="Century Gothic" charset="0"/>
                <a:ea typeface="Century Gothic" charset="0"/>
                <a:cs typeface="Century Gothic" charset="0"/>
              </a:rPr>
              <a:t>Well-being!</a:t>
            </a:r>
          </a:p>
          <a:p>
            <a:pPr algn="ctr"/>
            <a:r>
              <a:rPr lang="en-US" sz="8800" b="1" dirty="0">
                <a:solidFill>
                  <a:schemeClr val="accent5">
                    <a:lumMod val="75000"/>
                  </a:schemeClr>
                </a:solidFill>
                <a:latin typeface="Century Gothic" charset="0"/>
                <a:ea typeface="Century Gothic" charset="0"/>
                <a:cs typeface="Century Gothic" charset="0"/>
              </a:rPr>
              <a:t>Flourishing!</a:t>
            </a:r>
          </a:p>
        </p:txBody>
      </p:sp>
      <p:sp>
        <p:nvSpPr>
          <p:cNvPr id="13" name="TextBox 12"/>
          <p:cNvSpPr txBox="1"/>
          <p:nvPr/>
        </p:nvSpPr>
        <p:spPr>
          <a:xfrm>
            <a:off x="13856" y="1567515"/>
            <a:ext cx="9144000" cy="1138773"/>
          </a:xfrm>
          <a:prstGeom prst="rect">
            <a:avLst/>
          </a:prstGeom>
          <a:solidFill>
            <a:schemeClr val="bg1"/>
          </a:solidFill>
        </p:spPr>
        <p:txBody>
          <a:bodyPr wrap="square" rtlCol="0">
            <a:spAutoFit/>
          </a:bodyPr>
          <a:lstStyle/>
          <a:p>
            <a:pPr algn="ctr"/>
            <a:r>
              <a:rPr lang="en-US" sz="6800" b="1" dirty="0">
                <a:solidFill>
                  <a:srgbClr val="FF0000"/>
                </a:solidFill>
                <a:latin typeface="Century Gothic" charset="0"/>
                <a:ea typeface="Century Gothic" charset="0"/>
                <a:cs typeface="Century Gothic" charset="0"/>
              </a:rPr>
              <a:t>Affection &amp; </a:t>
            </a:r>
            <a:r>
              <a:rPr lang="en-US" sz="6800" b="1" dirty="0" err="1">
                <a:solidFill>
                  <a:srgbClr val="FF0000"/>
                </a:solidFill>
                <a:latin typeface="Century Gothic" charset="0"/>
                <a:ea typeface="Century Gothic" charset="0"/>
                <a:cs typeface="Century Gothic" charset="0"/>
              </a:rPr>
              <a:t>Humour</a:t>
            </a:r>
            <a:r>
              <a:rPr lang="en-US" sz="6800" b="1" dirty="0">
                <a:solidFill>
                  <a:srgbClr val="FF0000"/>
                </a:solidFill>
                <a:latin typeface="Century Gothic" charset="0"/>
                <a:ea typeface="Century Gothic" charset="0"/>
                <a:cs typeface="Century Gothic" charset="0"/>
              </a:rPr>
              <a:t> =</a:t>
            </a:r>
          </a:p>
        </p:txBody>
      </p:sp>
    </p:spTree>
    <p:extLst>
      <p:ext uri="{BB962C8B-B14F-4D97-AF65-F5344CB8AC3E}">
        <p14:creationId xmlns:p14="http://schemas.microsoft.com/office/powerpoint/2010/main" val="350221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543" y="836712"/>
            <a:ext cx="5727485" cy="4255379"/>
          </a:xfrm>
          <a:prstGeom prst="rect">
            <a:avLst/>
          </a:prstGeom>
        </p:spPr>
      </p:pic>
      <p:pic>
        <p:nvPicPr>
          <p:cNvPr id="6" name="Picture 5"/>
          <p:cNvPicPr>
            <a:picLocks noChangeAspect="1"/>
          </p:cNvPicPr>
          <p:nvPr/>
        </p:nvPicPr>
        <p:blipFill>
          <a:blip r:embed="rId3"/>
          <a:stretch>
            <a:fillRect/>
          </a:stretch>
        </p:blipFill>
        <p:spPr>
          <a:xfrm>
            <a:off x="1691680" y="5301208"/>
            <a:ext cx="6024906" cy="1387894"/>
          </a:xfrm>
          <a:prstGeom prst="rect">
            <a:avLst/>
          </a:prstGeom>
        </p:spPr>
      </p:pic>
      <p:sp>
        <p:nvSpPr>
          <p:cNvPr id="4" name="Rectangle 3"/>
          <p:cNvSpPr/>
          <p:nvPr/>
        </p:nvSpPr>
        <p:spPr>
          <a:xfrm>
            <a:off x="107501" y="44624"/>
            <a:ext cx="8928992" cy="923330"/>
          </a:xfrm>
          <a:prstGeom prst="rect">
            <a:avLst/>
          </a:prstGeom>
          <a:ln>
            <a:solidFill>
              <a:schemeClr val="tx1">
                <a:lumMod val="50000"/>
                <a:lumOff val="50000"/>
              </a:schemeClr>
            </a:solidFill>
          </a:ln>
        </p:spPr>
        <p:txBody>
          <a:bodyPr wrap="square">
            <a:spAutoFit/>
          </a:bodyPr>
          <a:lstStyle/>
          <a:p>
            <a:r>
              <a:rPr lang="en-US" b="1" dirty="0">
                <a:solidFill>
                  <a:srgbClr val="292929"/>
                </a:solidFill>
                <a:latin typeface="Century Gothic" charset="0"/>
                <a:ea typeface="Century Gothic" charset="0"/>
                <a:cs typeface="Century Gothic" charset="0"/>
              </a:rPr>
              <a:t>Understanding</a:t>
            </a:r>
          </a:p>
          <a:p>
            <a:r>
              <a:rPr lang="en-US" b="1" dirty="0">
                <a:solidFill>
                  <a:srgbClr val="292929"/>
                </a:solidFill>
                <a:latin typeface="Century Gothic" charset="0"/>
                <a:ea typeface="Century Gothic" charset="0"/>
                <a:cs typeface="Century Gothic" charset="0"/>
              </a:rPr>
              <a:t>Noun</a:t>
            </a:r>
          </a:p>
          <a:p>
            <a:r>
              <a:rPr lang="en-US" b="1" dirty="0">
                <a:solidFill>
                  <a:srgbClr val="292929"/>
                </a:solidFill>
                <a:latin typeface="Century Gothic" charset="0"/>
                <a:ea typeface="Century Gothic" charset="0"/>
                <a:cs typeface="Century Gothic" charset="0"/>
              </a:rPr>
              <a:t>1</a:t>
            </a:r>
            <a:r>
              <a:rPr lang="en-US" i="1" dirty="0">
                <a:solidFill>
                  <a:srgbClr val="292929"/>
                </a:solidFill>
                <a:latin typeface="Century Gothic" charset="0"/>
                <a:ea typeface="Century Gothic" charset="0"/>
                <a:cs typeface="Century Gothic" charset="0"/>
              </a:rPr>
              <a:t>: A</a:t>
            </a:r>
            <a:r>
              <a:rPr lang="en-US" i="1" dirty="0">
                <a:latin typeface="Century Gothic" charset="0"/>
                <a:ea typeface="Century Gothic" charset="0"/>
                <a:cs typeface="Century Gothic" charset="0"/>
              </a:rPr>
              <a:t> state of cooperative or mutually tolerant relations between people</a:t>
            </a:r>
            <a:endParaRPr lang="en-GB" i="1" dirty="0">
              <a:latin typeface="Century Gothic" charset="0"/>
              <a:ea typeface="Century Gothic" charset="0"/>
              <a:cs typeface="Century Gothic" charset="0"/>
            </a:endParaRPr>
          </a:p>
        </p:txBody>
      </p:sp>
    </p:spTree>
    <p:extLst>
      <p:ext uri="{BB962C8B-B14F-4D97-AF65-F5344CB8AC3E}">
        <p14:creationId xmlns:p14="http://schemas.microsoft.com/office/powerpoint/2010/main" val="3743045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9574669">
            <a:off x="209762" y="1084632"/>
            <a:ext cx="3960440" cy="1569660"/>
          </a:xfrm>
          <a:prstGeom prst="rect">
            <a:avLst/>
          </a:prstGeom>
          <a:noFill/>
          <a:ln w="76200">
            <a:solidFill>
              <a:schemeClr val="tx1">
                <a:lumMod val="50000"/>
                <a:lumOff val="50000"/>
              </a:schemeClr>
            </a:solidFill>
          </a:ln>
        </p:spPr>
        <p:txBody>
          <a:bodyPr wrap="square" rtlCol="0">
            <a:spAutoFit/>
          </a:bodyPr>
          <a:lstStyle/>
          <a:p>
            <a:pPr algn="ctr"/>
            <a:r>
              <a:rPr lang="en-GB" sz="9600" b="1" dirty="0">
                <a:solidFill>
                  <a:srgbClr val="FF0000"/>
                </a:solidFill>
              </a:rPr>
              <a:t>TASK 3</a:t>
            </a:r>
          </a:p>
        </p:txBody>
      </p:sp>
      <p:sp>
        <p:nvSpPr>
          <p:cNvPr id="5" name="Rectangle 4"/>
          <p:cNvSpPr/>
          <p:nvPr/>
        </p:nvSpPr>
        <p:spPr>
          <a:xfrm>
            <a:off x="2232248" y="2883708"/>
            <a:ext cx="6876256" cy="3785652"/>
          </a:xfrm>
          <a:prstGeom prst="rect">
            <a:avLst/>
          </a:prstGeom>
        </p:spPr>
        <p:txBody>
          <a:bodyPr wrap="square">
            <a:spAutoFit/>
          </a:bodyPr>
          <a:lstStyle/>
          <a:p>
            <a:pPr marL="285750" indent="-285750">
              <a:buFont typeface="Wingdings" panose="05000000000000000000" pitchFamily="2" charset="2"/>
              <a:buChar char="§"/>
            </a:pPr>
            <a:r>
              <a:rPr lang="en-GB" sz="4000" b="1" dirty="0">
                <a:solidFill>
                  <a:schemeClr val="accent5">
                    <a:lumMod val="75000"/>
                  </a:schemeClr>
                </a:solidFill>
                <a:latin typeface="Century Gothic" panose="020B0502020202020204" pitchFamily="34" charset="0"/>
              </a:rPr>
              <a:t>How do you work together as senior leaders to enable your mission statement to permeate everything that you do to drive improvement? </a:t>
            </a:r>
          </a:p>
        </p:txBody>
      </p:sp>
    </p:spTree>
    <p:extLst>
      <p:ext uri="{BB962C8B-B14F-4D97-AF65-F5344CB8AC3E}">
        <p14:creationId xmlns:p14="http://schemas.microsoft.com/office/powerpoint/2010/main" val="2626337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31840" y="9160"/>
            <a:ext cx="2860266" cy="2636912"/>
          </a:xfrm>
          <a:prstGeom prst="rect">
            <a:avLst/>
          </a:prstGeom>
        </p:spPr>
      </p:pic>
      <p:sp>
        <p:nvSpPr>
          <p:cNvPr id="4" name="Rectangle 3"/>
          <p:cNvSpPr/>
          <p:nvPr/>
        </p:nvSpPr>
        <p:spPr>
          <a:xfrm>
            <a:off x="124656" y="2510250"/>
            <a:ext cx="8928992" cy="923330"/>
          </a:xfrm>
          <a:prstGeom prst="rect">
            <a:avLst/>
          </a:prstGeom>
          <a:ln>
            <a:solidFill>
              <a:schemeClr val="tx1">
                <a:lumMod val="50000"/>
                <a:lumOff val="50000"/>
              </a:schemeClr>
            </a:solidFill>
          </a:ln>
        </p:spPr>
        <p:txBody>
          <a:bodyPr wrap="square">
            <a:spAutoFit/>
          </a:bodyPr>
          <a:lstStyle/>
          <a:p>
            <a:r>
              <a:rPr lang="en-US" b="1" dirty="0">
                <a:solidFill>
                  <a:srgbClr val="292929"/>
                </a:solidFill>
                <a:latin typeface="Century Gothic" charset="0"/>
                <a:ea typeface="Century Gothic" charset="0"/>
                <a:cs typeface="Century Gothic" charset="0"/>
              </a:rPr>
              <a:t>Understanding</a:t>
            </a:r>
          </a:p>
          <a:p>
            <a:r>
              <a:rPr lang="en-US" b="1" dirty="0">
                <a:solidFill>
                  <a:srgbClr val="292929"/>
                </a:solidFill>
                <a:latin typeface="Century Gothic" charset="0"/>
                <a:ea typeface="Century Gothic" charset="0"/>
                <a:cs typeface="Century Gothic" charset="0"/>
              </a:rPr>
              <a:t>Noun</a:t>
            </a:r>
          </a:p>
          <a:p>
            <a:r>
              <a:rPr lang="en-US" b="1" dirty="0">
                <a:solidFill>
                  <a:srgbClr val="292929"/>
                </a:solidFill>
                <a:latin typeface="Century Gothic" charset="0"/>
                <a:ea typeface="Century Gothic" charset="0"/>
                <a:cs typeface="Century Gothic" charset="0"/>
              </a:rPr>
              <a:t>1</a:t>
            </a:r>
            <a:r>
              <a:rPr lang="en-US" i="1" dirty="0">
                <a:solidFill>
                  <a:srgbClr val="292929"/>
                </a:solidFill>
                <a:latin typeface="Century Gothic" charset="0"/>
                <a:ea typeface="Century Gothic" charset="0"/>
                <a:cs typeface="Century Gothic" charset="0"/>
              </a:rPr>
              <a:t>: A</a:t>
            </a:r>
            <a:r>
              <a:rPr lang="en-US" i="1" dirty="0">
                <a:latin typeface="Century Gothic" charset="0"/>
                <a:ea typeface="Century Gothic" charset="0"/>
                <a:cs typeface="Century Gothic" charset="0"/>
              </a:rPr>
              <a:t> state of cooperative or mutually tolerant relations between people</a:t>
            </a:r>
            <a:endParaRPr lang="en-GB" i="1" dirty="0">
              <a:latin typeface="Century Gothic" charset="0"/>
              <a:ea typeface="Century Gothic" charset="0"/>
              <a:cs typeface="Century Gothic" charset="0"/>
            </a:endParaRPr>
          </a:p>
        </p:txBody>
      </p:sp>
      <p:sp>
        <p:nvSpPr>
          <p:cNvPr id="6" name="Rectangle 5"/>
          <p:cNvSpPr/>
          <p:nvPr/>
        </p:nvSpPr>
        <p:spPr>
          <a:xfrm>
            <a:off x="124656" y="3623337"/>
            <a:ext cx="8928992" cy="1200329"/>
          </a:xfrm>
          <a:prstGeom prst="rect">
            <a:avLst/>
          </a:prstGeom>
        </p:spPr>
        <p:txBody>
          <a:bodyPr wrap="square">
            <a:spAutoFit/>
          </a:bodyPr>
          <a:lstStyle/>
          <a:p>
            <a:r>
              <a:rPr lang="en-US" b="1" dirty="0">
                <a:solidFill>
                  <a:srgbClr val="333333"/>
                </a:solidFill>
                <a:latin typeface="Century Gothic" charset="0"/>
                <a:ea typeface="Century Gothic" charset="0"/>
                <a:cs typeface="Century Gothic" charset="0"/>
              </a:rPr>
              <a:t>Bring the mission statement to life and make it clear to staff that:</a:t>
            </a:r>
          </a:p>
          <a:p>
            <a:endParaRPr lang="en-US" dirty="0">
              <a:solidFill>
                <a:srgbClr val="333333"/>
              </a:solidFill>
              <a:latin typeface="Century Gothic" charset="0"/>
              <a:ea typeface="Century Gothic" charset="0"/>
              <a:cs typeface="Century Gothic" charset="0"/>
            </a:endParaRPr>
          </a:p>
          <a:p>
            <a:r>
              <a:rPr lang="en-US" dirty="0">
                <a:solidFill>
                  <a:srgbClr val="333333"/>
                </a:solidFill>
                <a:latin typeface="Century Gothic" charset="0"/>
                <a:ea typeface="Century Gothic" charset="0"/>
                <a:cs typeface="Century Gothic" charset="0"/>
              </a:rPr>
              <a:t>They are </a:t>
            </a:r>
            <a:r>
              <a:rPr lang="en-US" b="1" dirty="0">
                <a:solidFill>
                  <a:srgbClr val="333333"/>
                </a:solidFill>
                <a:latin typeface="Century Gothic" charset="0"/>
                <a:ea typeface="Century Gothic" charset="0"/>
                <a:cs typeface="Century Gothic" charset="0"/>
              </a:rPr>
              <a:t>valued</a:t>
            </a:r>
            <a:r>
              <a:rPr lang="en-US" dirty="0">
                <a:solidFill>
                  <a:srgbClr val="333333"/>
                </a:solidFill>
                <a:latin typeface="Century Gothic" charset="0"/>
                <a:ea typeface="Century Gothic" charset="0"/>
                <a:cs typeface="Century Gothic" charset="0"/>
              </a:rPr>
              <a:t>, </a:t>
            </a:r>
            <a:r>
              <a:rPr lang="en-US" b="1" dirty="0">
                <a:solidFill>
                  <a:srgbClr val="333333"/>
                </a:solidFill>
                <a:latin typeface="Century Gothic" charset="0"/>
                <a:ea typeface="Century Gothic" charset="0"/>
                <a:cs typeface="Century Gothic" charset="0"/>
              </a:rPr>
              <a:t>loved</a:t>
            </a:r>
            <a:r>
              <a:rPr lang="en-US" dirty="0">
                <a:solidFill>
                  <a:srgbClr val="333333"/>
                </a:solidFill>
                <a:latin typeface="Century Gothic" charset="0"/>
                <a:ea typeface="Century Gothic" charset="0"/>
                <a:cs typeface="Century Gothic" charset="0"/>
              </a:rPr>
              <a:t> and </a:t>
            </a:r>
            <a:r>
              <a:rPr lang="en-US" b="1" dirty="0">
                <a:solidFill>
                  <a:srgbClr val="333333"/>
                </a:solidFill>
                <a:latin typeface="Century Gothic" charset="0"/>
                <a:ea typeface="Century Gothic" charset="0"/>
                <a:cs typeface="Century Gothic" charset="0"/>
              </a:rPr>
              <a:t>cherished</a:t>
            </a:r>
            <a:r>
              <a:rPr lang="en-US" dirty="0">
                <a:solidFill>
                  <a:srgbClr val="333333"/>
                </a:solidFill>
                <a:latin typeface="Century Gothic" charset="0"/>
                <a:ea typeface="Century Gothic" charset="0"/>
                <a:cs typeface="Century Gothic" charset="0"/>
              </a:rPr>
              <a:t> so they can aspire for </a:t>
            </a:r>
            <a:br>
              <a:rPr lang="en-US" dirty="0">
                <a:solidFill>
                  <a:srgbClr val="333333"/>
                </a:solidFill>
                <a:latin typeface="Century Gothic" charset="0"/>
                <a:ea typeface="Century Gothic" charset="0"/>
                <a:cs typeface="Century Gothic" charset="0"/>
              </a:rPr>
            </a:br>
            <a:r>
              <a:rPr lang="en-US" b="1" dirty="0">
                <a:solidFill>
                  <a:srgbClr val="333333"/>
                </a:solidFill>
                <a:latin typeface="Century Gothic" charset="0"/>
                <a:ea typeface="Century Gothic" charset="0"/>
                <a:cs typeface="Century Gothic" charset="0"/>
              </a:rPr>
              <a:t>academic excellence </a:t>
            </a:r>
            <a:r>
              <a:rPr lang="en-US" dirty="0">
                <a:solidFill>
                  <a:srgbClr val="333333"/>
                </a:solidFill>
                <a:latin typeface="Century Gothic" charset="0"/>
                <a:ea typeface="Century Gothic" charset="0"/>
                <a:cs typeface="Century Gothic" charset="0"/>
              </a:rPr>
              <a:t>as part of the CPD</a:t>
            </a:r>
            <a:r>
              <a:rPr lang="en-US" b="1" dirty="0">
                <a:solidFill>
                  <a:srgbClr val="333333"/>
                </a:solidFill>
                <a:latin typeface="Century Gothic" charset="0"/>
                <a:ea typeface="Century Gothic" charset="0"/>
                <a:cs typeface="Century Gothic" charset="0"/>
              </a:rPr>
              <a:t>L</a:t>
            </a:r>
            <a:r>
              <a:rPr lang="en-US" dirty="0">
                <a:solidFill>
                  <a:srgbClr val="333333"/>
                </a:solidFill>
                <a:latin typeface="Century Gothic" charset="0"/>
                <a:ea typeface="Century Gothic" charset="0"/>
                <a:cs typeface="Century Gothic" charset="0"/>
              </a:rPr>
              <a:t> Programme. </a:t>
            </a:r>
            <a:endParaRPr lang="en-GB" dirty="0">
              <a:latin typeface="Century Gothic" charset="0"/>
              <a:ea typeface="Century Gothic" charset="0"/>
              <a:cs typeface="Century Gothic" charset="0"/>
            </a:endParaRPr>
          </a:p>
        </p:txBody>
      </p:sp>
      <p:pic>
        <p:nvPicPr>
          <p:cNvPr id="5" name="Picture 4"/>
          <p:cNvPicPr>
            <a:picLocks noChangeAspect="1"/>
          </p:cNvPicPr>
          <p:nvPr/>
        </p:nvPicPr>
        <p:blipFill>
          <a:blip r:embed="rId3"/>
          <a:stretch>
            <a:fillRect/>
          </a:stretch>
        </p:blipFill>
        <p:spPr>
          <a:xfrm>
            <a:off x="6318685" y="4823666"/>
            <a:ext cx="2725779" cy="2025186"/>
          </a:xfrm>
          <a:prstGeom prst="rect">
            <a:avLst/>
          </a:prstGeom>
        </p:spPr>
      </p:pic>
      <p:cxnSp>
        <p:nvCxnSpPr>
          <p:cNvPr id="7" name="Straight Arrow Connector 6"/>
          <p:cNvCxnSpPr/>
          <p:nvPr/>
        </p:nvCxnSpPr>
        <p:spPr>
          <a:xfrm>
            <a:off x="4211960" y="4941168"/>
            <a:ext cx="2106725" cy="648072"/>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045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87823" y="23846"/>
            <a:ext cx="3158839" cy="2912170"/>
          </a:xfrm>
          <a:prstGeom prst="rect">
            <a:avLst/>
          </a:prstGeom>
        </p:spPr>
      </p:pic>
      <p:sp>
        <p:nvSpPr>
          <p:cNvPr id="4" name="Rectangle 3"/>
          <p:cNvSpPr/>
          <p:nvPr/>
        </p:nvSpPr>
        <p:spPr>
          <a:xfrm>
            <a:off x="102747" y="2685530"/>
            <a:ext cx="8928992" cy="1754326"/>
          </a:xfrm>
          <a:prstGeom prst="rect">
            <a:avLst/>
          </a:prstGeom>
          <a:ln>
            <a:solidFill>
              <a:schemeClr val="tx1">
                <a:lumMod val="50000"/>
                <a:lumOff val="50000"/>
              </a:schemeClr>
            </a:solidFill>
          </a:ln>
        </p:spPr>
        <p:txBody>
          <a:bodyPr wrap="square">
            <a:spAutoFit/>
          </a:bodyPr>
          <a:lstStyle/>
          <a:p>
            <a:r>
              <a:rPr lang="en-US" b="1" dirty="0">
                <a:solidFill>
                  <a:srgbClr val="292929"/>
                </a:solidFill>
                <a:latin typeface="Century Gothic" charset="0"/>
                <a:ea typeface="Century Gothic" charset="0"/>
                <a:cs typeface="Century Gothic" charset="0"/>
              </a:rPr>
              <a:t>Respect</a:t>
            </a:r>
          </a:p>
          <a:p>
            <a:r>
              <a:rPr lang="en-US" b="1" dirty="0">
                <a:solidFill>
                  <a:srgbClr val="292929"/>
                </a:solidFill>
                <a:latin typeface="Century Gothic" charset="0"/>
                <a:ea typeface="Century Gothic" charset="0"/>
                <a:cs typeface="Century Gothic" charset="0"/>
              </a:rPr>
              <a:t>Noun</a:t>
            </a:r>
          </a:p>
          <a:p>
            <a:pPr lvl="0"/>
            <a:r>
              <a:rPr lang="en-US" b="1" dirty="0">
                <a:latin typeface="Century Gothic" charset="0"/>
                <a:ea typeface="Century Gothic" charset="0"/>
                <a:cs typeface="Century Gothic" charset="0"/>
              </a:rPr>
              <a:t>1</a:t>
            </a:r>
            <a:r>
              <a:rPr lang="en-US" i="1" dirty="0">
                <a:latin typeface="Century Gothic" charset="0"/>
                <a:ea typeface="Century Gothic" charset="0"/>
                <a:cs typeface="Century Gothic" charset="0"/>
              </a:rPr>
              <a:t>: </a:t>
            </a:r>
            <a:r>
              <a:rPr lang="en-US" b="1" i="1" dirty="0">
                <a:solidFill>
                  <a:schemeClr val="accent5">
                    <a:lumMod val="75000"/>
                  </a:schemeClr>
                </a:solidFill>
                <a:latin typeface="Century Gothic" charset="0"/>
                <a:ea typeface="Century Gothic" charset="0"/>
                <a:cs typeface="Century Gothic" charset="0"/>
              </a:rPr>
              <a:t>Providing a range of choices for staff</a:t>
            </a:r>
          </a:p>
          <a:p>
            <a:pPr lvl="0"/>
            <a:r>
              <a:rPr lang="en-US" b="1" dirty="0">
                <a:latin typeface="Century Gothic" charset="0"/>
                <a:ea typeface="Century Gothic" charset="0"/>
                <a:cs typeface="Century Gothic" charset="0"/>
              </a:rPr>
              <a:t>2: </a:t>
            </a:r>
            <a:r>
              <a:rPr lang="en-US" i="1" dirty="0">
                <a:latin typeface="Century Gothic" charset="0"/>
                <a:ea typeface="Century Gothic" charset="0"/>
                <a:cs typeface="Century Gothic" charset="0"/>
              </a:rPr>
              <a:t>Manifestation of the excellent personal abilities of the staff </a:t>
            </a:r>
          </a:p>
          <a:p>
            <a:pPr lvl="0"/>
            <a:r>
              <a:rPr lang="en-US" b="1" dirty="0">
                <a:latin typeface="Century Gothic" charset="0"/>
                <a:ea typeface="Century Gothic" charset="0"/>
                <a:cs typeface="Century Gothic" charset="0"/>
              </a:rPr>
              <a:t>3: </a:t>
            </a:r>
            <a:r>
              <a:rPr lang="en-US" i="1" dirty="0">
                <a:latin typeface="Century Gothic" charset="0"/>
                <a:ea typeface="Century Gothic" charset="0"/>
                <a:cs typeface="Century Gothic" charset="0"/>
              </a:rPr>
              <a:t>Providing opportunities for admiration to be felt or shown to someone or something that you believe has good ideas or qualities. </a:t>
            </a:r>
          </a:p>
        </p:txBody>
      </p:sp>
      <p:sp>
        <p:nvSpPr>
          <p:cNvPr id="2" name="Rectangle 1"/>
          <p:cNvSpPr/>
          <p:nvPr/>
        </p:nvSpPr>
        <p:spPr>
          <a:xfrm>
            <a:off x="4716015" y="4569235"/>
            <a:ext cx="4315723" cy="2246769"/>
          </a:xfrm>
          <a:prstGeom prst="rect">
            <a:avLst/>
          </a:prstGeom>
          <a:solidFill>
            <a:schemeClr val="accent5">
              <a:lumMod val="20000"/>
              <a:lumOff val="80000"/>
            </a:schemeClr>
          </a:solidFill>
        </p:spPr>
        <p:txBody>
          <a:bodyPr wrap="square">
            <a:spAutoFit/>
          </a:bodyPr>
          <a:lstStyle/>
          <a:p>
            <a:r>
              <a:rPr lang="en-GB" sz="1400" b="1" dirty="0">
                <a:solidFill>
                  <a:schemeClr val="accent5">
                    <a:lumMod val="75000"/>
                  </a:schemeClr>
                </a:solidFill>
                <a:latin typeface="Century Gothic" panose="020B0502020202020204" pitchFamily="34" charset="0"/>
              </a:rPr>
              <a:t>Teachers:</a:t>
            </a:r>
          </a:p>
          <a:p>
            <a:endParaRPr lang="en-GB" sz="1400" dirty="0">
              <a:latin typeface="Century Gothic" panose="020B0502020202020204" pitchFamily="34" charset="0"/>
            </a:endParaRPr>
          </a:p>
          <a:p>
            <a:pPr marL="285750" indent="-285750">
              <a:buFont typeface="Wingdings" charset="2"/>
              <a:buChar char="§"/>
            </a:pPr>
            <a:r>
              <a:rPr lang="en-GB" sz="1400" dirty="0">
                <a:latin typeface="Century Gothic" panose="020B0502020202020204" pitchFamily="34" charset="0"/>
              </a:rPr>
              <a:t>Increased rigour of linear exams with a particular focus on </a:t>
            </a:r>
            <a:r>
              <a:rPr lang="en-GB" sz="1400" b="1" dirty="0">
                <a:latin typeface="Century Gothic" panose="020B0502020202020204" pitchFamily="34" charset="0"/>
              </a:rPr>
              <a:t>literacy</a:t>
            </a:r>
          </a:p>
          <a:p>
            <a:pPr marL="285750" indent="-285750">
              <a:buFont typeface="Wingdings" charset="2"/>
              <a:buChar char="§"/>
            </a:pPr>
            <a:r>
              <a:rPr lang="en-GB" sz="1400" dirty="0">
                <a:latin typeface="Century Gothic" panose="020B0502020202020204" pitchFamily="34" charset="0"/>
              </a:rPr>
              <a:t>Increased demand on students to </a:t>
            </a:r>
            <a:r>
              <a:rPr lang="en-GB" sz="1400" b="1" dirty="0">
                <a:latin typeface="Century Gothic" panose="020B0502020202020204" pitchFamily="34" charset="0"/>
              </a:rPr>
              <a:t>retain</a:t>
            </a:r>
            <a:r>
              <a:rPr lang="en-GB" sz="1400" dirty="0">
                <a:latin typeface="Century Gothic" panose="020B0502020202020204" pitchFamily="34" charset="0"/>
              </a:rPr>
              <a:t> knowledge in linear exams.</a:t>
            </a:r>
          </a:p>
          <a:p>
            <a:pPr marL="285750" indent="-285750">
              <a:buFont typeface="Wingdings" charset="2"/>
              <a:buChar char="§"/>
            </a:pPr>
            <a:r>
              <a:rPr lang="en-GB" sz="1400" dirty="0">
                <a:latin typeface="Century Gothic" panose="020B0502020202020204" pitchFamily="34" charset="0"/>
              </a:rPr>
              <a:t>Strategies to stretch and challenge </a:t>
            </a:r>
            <a:r>
              <a:rPr lang="en-GB" sz="1400" b="1" dirty="0">
                <a:latin typeface="Century Gothic" panose="020B0502020202020204" pitchFamily="34" charset="0"/>
              </a:rPr>
              <a:t>disadvantaged students</a:t>
            </a:r>
            <a:r>
              <a:rPr lang="en-GB" sz="1400" dirty="0">
                <a:latin typeface="Century Gothic" panose="020B0502020202020204" pitchFamily="34" charset="0"/>
              </a:rPr>
              <a:t>.</a:t>
            </a:r>
          </a:p>
          <a:p>
            <a:pPr marL="285750" indent="-285750">
              <a:buFont typeface="Wingdings" charset="2"/>
              <a:buChar char="§"/>
            </a:pPr>
            <a:r>
              <a:rPr lang="en-GB" sz="1400" dirty="0">
                <a:latin typeface="Century Gothic" panose="020B0502020202020204" pitchFamily="34" charset="0"/>
              </a:rPr>
              <a:t>Teaching and learning strategies in response to </a:t>
            </a:r>
            <a:r>
              <a:rPr lang="en-GB" sz="1400" b="1" dirty="0">
                <a:latin typeface="Century Gothic" panose="020B0502020202020204" pitchFamily="34" charset="0"/>
              </a:rPr>
              <a:t>‘life without levels.’</a:t>
            </a:r>
          </a:p>
        </p:txBody>
      </p:sp>
      <p:sp>
        <p:nvSpPr>
          <p:cNvPr id="7" name="Rectangle 6"/>
          <p:cNvSpPr/>
          <p:nvPr/>
        </p:nvSpPr>
        <p:spPr>
          <a:xfrm>
            <a:off x="119713" y="4566607"/>
            <a:ext cx="2148031" cy="2246769"/>
          </a:xfrm>
          <a:prstGeom prst="rect">
            <a:avLst/>
          </a:prstGeom>
          <a:solidFill>
            <a:schemeClr val="accent3">
              <a:lumMod val="20000"/>
              <a:lumOff val="80000"/>
            </a:schemeClr>
          </a:solidFill>
        </p:spPr>
        <p:txBody>
          <a:bodyPr wrap="square">
            <a:spAutoFit/>
          </a:bodyPr>
          <a:lstStyle/>
          <a:p>
            <a:r>
              <a:rPr lang="en-GB" sz="1400" b="1" dirty="0">
                <a:solidFill>
                  <a:schemeClr val="accent5">
                    <a:lumMod val="75000"/>
                  </a:schemeClr>
                </a:solidFill>
                <a:latin typeface="Century Gothic" charset="0"/>
                <a:ea typeface="Century Gothic" charset="0"/>
                <a:cs typeface="Century Gothic" charset="0"/>
              </a:rPr>
              <a:t>Learning Support Team:</a:t>
            </a:r>
          </a:p>
          <a:p>
            <a:endParaRPr lang="en-GB" sz="1400" dirty="0">
              <a:latin typeface="Century Gothic" charset="0"/>
              <a:ea typeface="Century Gothic" charset="0"/>
              <a:cs typeface="Century Gothic" charset="0"/>
            </a:endParaRPr>
          </a:p>
          <a:p>
            <a:pPr marL="285750" indent="-285750">
              <a:buFont typeface="Wingdings" charset="2"/>
              <a:buChar char="§"/>
            </a:pPr>
            <a:r>
              <a:rPr lang="en-GB" sz="1400" dirty="0">
                <a:latin typeface="Century Gothic" charset="0"/>
                <a:ea typeface="Century Gothic" charset="0"/>
                <a:cs typeface="Century Gothic" charset="0"/>
              </a:rPr>
              <a:t>Questioning and scaffolding</a:t>
            </a:r>
          </a:p>
          <a:p>
            <a:pPr marL="285750" indent="-285750">
              <a:buFont typeface="Wingdings" charset="2"/>
              <a:buChar char="§"/>
            </a:pPr>
            <a:r>
              <a:rPr lang="en-GB" sz="1400" dirty="0">
                <a:latin typeface="Century Gothic" charset="0"/>
                <a:ea typeface="Century Gothic" charset="0"/>
                <a:cs typeface="Century Gothic" charset="0"/>
              </a:rPr>
              <a:t>LSA student feedback</a:t>
            </a:r>
          </a:p>
          <a:p>
            <a:pPr marL="285750" indent="-285750">
              <a:buFont typeface="Wingdings" charset="2"/>
              <a:buChar char="§"/>
            </a:pPr>
            <a:r>
              <a:rPr lang="en-GB" sz="1400" dirty="0">
                <a:latin typeface="Century Gothic" charset="0"/>
                <a:ea typeface="Century Gothic" charset="0"/>
                <a:cs typeface="Century Gothic" charset="0"/>
              </a:rPr>
              <a:t>Intervention evaluation feedback</a:t>
            </a:r>
          </a:p>
        </p:txBody>
      </p:sp>
      <p:sp>
        <p:nvSpPr>
          <p:cNvPr id="8" name="Rectangle 7"/>
          <p:cNvSpPr/>
          <p:nvPr/>
        </p:nvSpPr>
        <p:spPr>
          <a:xfrm>
            <a:off x="2419211" y="4569234"/>
            <a:ext cx="2148031" cy="2246769"/>
          </a:xfrm>
          <a:prstGeom prst="rect">
            <a:avLst/>
          </a:prstGeom>
          <a:solidFill>
            <a:schemeClr val="accent6">
              <a:lumMod val="20000"/>
              <a:lumOff val="80000"/>
            </a:schemeClr>
          </a:solidFill>
        </p:spPr>
        <p:txBody>
          <a:bodyPr wrap="square">
            <a:spAutoFit/>
          </a:bodyPr>
          <a:lstStyle/>
          <a:p>
            <a:r>
              <a:rPr lang="en-GB" sz="1400" b="1" dirty="0">
                <a:solidFill>
                  <a:schemeClr val="accent5">
                    <a:lumMod val="75000"/>
                  </a:schemeClr>
                </a:solidFill>
                <a:latin typeface="Century Gothic" charset="0"/>
                <a:ea typeface="Century Gothic" charset="0"/>
                <a:cs typeface="Century Gothic" charset="0"/>
              </a:rPr>
              <a:t>Pastoral Leaders:</a:t>
            </a:r>
            <a:br>
              <a:rPr lang="en-GB" sz="1400" b="1" dirty="0">
                <a:solidFill>
                  <a:schemeClr val="accent5">
                    <a:lumMod val="75000"/>
                  </a:schemeClr>
                </a:solidFill>
                <a:latin typeface="Century Gothic" charset="0"/>
                <a:ea typeface="Century Gothic" charset="0"/>
                <a:cs typeface="Century Gothic" charset="0"/>
              </a:rPr>
            </a:br>
            <a:endParaRPr lang="en-GB" sz="1400" b="1" dirty="0">
              <a:solidFill>
                <a:schemeClr val="accent5">
                  <a:lumMod val="75000"/>
                </a:schemeClr>
              </a:solidFill>
              <a:latin typeface="Century Gothic" charset="0"/>
              <a:ea typeface="Century Gothic" charset="0"/>
              <a:cs typeface="Century Gothic" charset="0"/>
            </a:endParaRPr>
          </a:p>
          <a:p>
            <a:endParaRPr lang="en-GB" sz="1400" dirty="0">
              <a:latin typeface="Century Gothic" charset="0"/>
              <a:ea typeface="Century Gothic" charset="0"/>
              <a:cs typeface="Century Gothic" charset="0"/>
            </a:endParaRPr>
          </a:p>
          <a:p>
            <a:pPr marL="285750" indent="-285750">
              <a:buFont typeface="Wingdings" charset="2"/>
              <a:buChar char="§"/>
            </a:pPr>
            <a:r>
              <a:rPr lang="en-GB" sz="1400" dirty="0">
                <a:latin typeface="Century Gothic" charset="0"/>
                <a:ea typeface="Century Gothic" charset="0"/>
                <a:cs typeface="Century Gothic" charset="0"/>
              </a:rPr>
              <a:t>The language of post-incident analysis.</a:t>
            </a:r>
          </a:p>
          <a:p>
            <a:pPr marL="285750" indent="-285750">
              <a:buFont typeface="Wingdings" charset="2"/>
              <a:buChar char="§"/>
            </a:pPr>
            <a:endParaRPr lang="en-GB" sz="1400" dirty="0">
              <a:latin typeface="Century Gothic" charset="0"/>
              <a:ea typeface="Century Gothic" charset="0"/>
              <a:cs typeface="Century Gothic" charset="0"/>
            </a:endParaRPr>
          </a:p>
          <a:p>
            <a:pPr marL="285750" indent="-285750">
              <a:buFont typeface="Wingdings" charset="2"/>
              <a:buChar char="§"/>
            </a:pPr>
            <a:endParaRPr lang="en-GB" sz="1400" dirty="0">
              <a:latin typeface="Century Gothic" charset="0"/>
              <a:ea typeface="Century Gothic" charset="0"/>
              <a:cs typeface="Century Gothic" charset="0"/>
            </a:endParaRPr>
          </a:p>
          <a:p>
            <a:pPr marL="285750" indent="-285750">
              <a:buFont typeface="Wingdings" charset="2"/>
              <a:buChar char="§"/>
            </a:pPr>
            <a:endParaRPr lang="en-GB" sz="1400" dirty="0">
              <a:latin typeface="Century Gothic" charset="0"/>
              <a:ea typeface="Century Gothic" charset="0"/>
              <a:cs typeface="Century Gothic" charset="0"/>
            </a:endParaRPr>
          </a:p>
          <a:p>
            <a:pPr marL="285750" indent="-285750">
              <a:buFont typeface="Wingdings" charset="2"/>
              <a:buChar char="§"/>
            </a:pPr>
            <a:endParaRPr lang="en-GB" sz="1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77426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87823" y="23846"/>
            <a:ext cx="3158839" cy="2912170"/>
          </a:xfrm>
          <a:prstGeom prst="rect">
            <a:avLst/>
          </a:prstGeom>
        </p:spPr>
      </p:pic>
      <p:sp>
        <p:nvSpPr>
          <p:cNvPr id="4" name="Rectangle 3"/>
          <p:cNvSpPr/>
          <p:nvPr/>
        </p:nvSpPr>
        <p:spPr>
          <a:xfrm>
            <a:off x="102747" y="2685530"/>
            <a:ext cx="8928992" cy="1754326"/>
          </a:xfrm>
          <a:prstGeom prst="rect">
            <a:avLst/>
          </a:prstGeom>
          <a:ln>
            <a:solidFill>
              <a:schemeClr val="tx1">
                <a:lumMod val="50000"/>
                <a:lumOff val="50000"/>
              </a:schemeClr>
            </a:solidFill>
          </a:ln>
        </p:spPr>
        <p:txBody>
          <a:bodyPr wrap="square">
            <a:spAutoFit/>
          </a:bodyPr>
          <a:lstStyle/>
          <a:p>
            <a:r>
              <a:rPr lang="en-US" b="1" dirty="0">
                <a:solidFill>
                  <a:srgbClr val="292929"/>
                </a:solidFill>
                <a:latin typeface="Century Gothic" charset="0"/>
                <a:ea typeface="Century Gothic" charset="0"/>
                <a:cs typeface="Century Gothic" charset="0"/>
              </a:rPr>
              <a:t>Respect</a:t>
            </a:r>
          </a:p>
          <a:p>
            <a:r>
              <a:rPr lang="en-US" b="1" dirty="0">
                <a:solidFill>
                  <a:srgbClr val="292929"/>
                </a:solidFill>
                <a:latin typeface="Century Gothic" charset="0"/>
                <a:ea typeface="Century Gothic" charset="0"/>
                <a:cs typeface="Century Gothic" charset="0"/>
              </a:rPr>
              <a:t>Noun</a:t>
            </a:r>
          </a:p>
          <a:p>
            <a:pPr lvl="0"/>
            <a:r>
              <a:rPr lang="en-US" b="1" dirty="0">
                <a:latin typeface="Century Gothic" charset="0"/>
                <a:ea typeface="Century Gothic" charset="0"/>
                <a:cs typeface="Century Gothic" charset="0"/>
              </a:rPr>
              <a:t>1</a:t>
            </a:r>
            <a:r>
              <a:rPr lang="en-US" i="1" dirty="0">
                <a:latin typeface="Century Gothic" charset="0"/>
                <a:ea typeface="Century Gothic" charset="0"/>
                <a:cs typeface="Century Gothic" charset="0"/>
              </a:rPr>
              <a:t>: Providing a range of choices for staff</a:t>
            </a:r>
          </a:p>
          <a:p>
            <a:pPr lvl="0"/>
            <a:r>
              <a:rPr lang="en-US" b="1" dirty="0">
                <a:latin typeface="Century Gothic" charset="0"/>
                <a:ea typeface="Century Gothic" charset="0"/>
                <a:cs typeface="Century Gothic" charset="0"/>
              </a:rPr>
              <a:t>2: </a:t>
            </a:r>
            <a:r>
              <a:rPr lang="en-US" b="1" i="1" dirty="0">
                <a:solidFill>
                  <a:schemeClr val="accent5">
                    <a:lumMod val="75000"/>
                  </a:schemeClr>
                </a:solidFill>
                <a:latin typeface="Century Gothic" charset="0"/>
                <a:ea typeface="Century Gothic" charset="0"/>
                <a:cs typeface="Century Gothic" charset="0"/>
              </a:rPr>
              <a:t>Manifestation of the excellent personal abilities of the staff </a:t>
            </a:r>
          </a:p>
          <a:p>
            <a:pPr lvl="0"/>
            <a:r>
              <a:rPr lang="en-US" b="1" dirty="0">
                <a:latin typeface="Century Gothic" charset="0"/>
                <a:ea typeface="Century Gothic" charset="0"/>
                <a:cs typeface="Century Gothic" charset="0"/>
              </a:rPr>
              <a:t>3: </a:t>
            </a:r>
            <a:r>
              <a:rPr lang="en-US" i="1" dirty="0">
                <a:latin typeface="Century Gothic" charset="0"/>
                <a:ea typeface="Century Gothic" charset="0"/>
                <a:cs typeface="Century Gothic" charset="0"/>
              </a:rPr>
              <a:t>Providing opportunities for admiration to be felt or shown to someone or something that you believe has good ideas or qualities. </a:t>
            </a:r>
          </a:p>
        </p:txBody>
      </p:sp>
      <p:pic>
        <p:nvPicPr>
          <p:cNvPr id="3" name="Picture 2"/>
          <p:cNvPicPr>
            <a:picLocks noChangeAspect="1"/>
          </p:cNvPicPr>
          <p:nvPr/>
        </p:nvPicPr>
        <p:blipFill>
          <a:blip r:embed="rId3"/>
          <a:stretch>
            <a:fillRect/>
          </a:stretch>
        </p:blipFill>
        <p:spPr>
          <a:xfrm>
            <a:off x="5364088" y="4509120"/>
            <a:ext cx="1764232" cy="2283650"/>
          </a:xfrm>
          <a:prstGeom prst="rect">
            <a:avLst/>
          </a:prstGeom>
        </p:spPr>
      </p:pic>
      <p:pic>
        <p:nvPicPr>
          <p:cNvPr id="5" name="Picture 4"/>
          <p:cNvPicPr>
            <a:picLocks noChangeAspect="1"/>
          </p:cNvPicPr>
          <p:nvPr/>
        </p:nvPicPr>
        <p:blipFill>
          <a:blip r:embed="rId4"/>
          <a:stretch>
            <a:fillRect/>
          </a:stretch>
        </p:blipFill>
        <p:spPr>
          <a:xfrm>
            <a:off x="1691680" y="4835917"/>
            <a:ext cx="2374208" cy="15235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071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18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95818" y="737282"/>
            <a:ext cx="4632157" cy="3385542"/>
          </a:xfrm>
          <a:prstGeom prst="rect">
            <a:avLst/>
          </a:prstGeom>
          <a:noFill/>
        </p:spPr>
        <p:txBody>
          <a:bodyPr wrap="square" rtlCol="0">
            <a:spAutoFit/>
          </a:bodyPr>
          <a:lstStyle/>
          <a:p>
            <a:pPr algn="ctr"/>
            <a:r>
              <a:rPr lang="en-GB" sz="3200" b="1" dirty="0">
                <a:solidFill>
                  <a:schemeClr val="accent5">
                    <a:lumMod val="75000"/>
                  </a:schemeClr>
                </a:solidFill>
                <a:latin typeface="Century Gothic" panose="020B0502020202020204" pitchFamily="34" charset="0"/>
              </a:rPr>
              <a:t>St John Bosco</a:t>
            </a:r>
          </a:p>
          <a:p>
            <a:pPr algn="ctr"/>
            <a:endParaRPr lang="en-GB" dirty="0">
              <a:solidFill>
                <a:schemeClr val="accent5">
                  <a:lumMod val="75000"/>
                </a:schemeClr>
              </a:solidFill>
              <a:latin typeface="Century Gothic" panose="020B0502020202020204" pitchFamily="34" charset="0"/>
            </a:endParaRPr>
          </a:p>
          <a:p>
            <a:pPr algn="ctr"/>
            <a:r>
              <a:rPr lang="en-GB" sz="3200" dirty="0">
                <a:solidFill>
                  <a:schemeClr val="accent5">
                    <a:lumMod val="75000"/>
                  </a:schemeClr>
                </a:solidFill>
                <a:latin typeface="Century Gothic" panose="020B0502020202020204" pitchFamily="34" charset="0"/>
              </a:rPr>
              <a:t>Founder of the Salesian Family</a:t>
            </a:r>
          </a:p>
          <a:p>
            <a:pPr algn="ctr"/>
            <a:endParaRPr lang="en-GB" sz="3200" dirty="0">
              <a:solidFill>
                <a:schemeClr val="accent5">
                  <a:lumMod val="75000"/>
                </a:schemeClr>
              </a:solidFill>
              <a:latin typeface="Century Gothic" panose="020B0502020202020204" pitchFamily="34" charset="0"/>
            </a:endParaRPr>
          </a:p>
          <a:p>
            <a:pPr algn="ctr"/>
            <a:r>
              <a:rPr lang="en-GB" sz="3200" dirty="0">
                <a:solidFill>
                  <a:schemeClr val="accent5">
                    <a:lumMod val="75000"/>
                  </a:schemeClr>
                </a:solidFill>
                <a:latin typeface="Century Gothic" panose="020B0502020202020204" pitchFamily="34" charset="0"/>
              </a:rPr>
              <a:t>Saint of Young People</a:t>
            </a:r>
          </a:p>
          <a:p>
            <a:endParaRPr lang="en-GB" dirty="0">
              <a:solidFill>
                <a:schemeClr val="accent5">
                  <a:lumMod val="75000"/>
                </a:schemeClr>
              </a:solidFill>
              <a:latin typeface="Century Gothic" panose="020B0502020202020204" pitchFamily="34" charset="0"/>
            </a:endParaRPr>
          </a:p>
          <a:p>
            <a:endParaRPr lang="en-GB" dirty="0">
              <a:solidFill>
                <a:schemeClr val="accent5">
                  <a:lumMod val="75000"/>
                </a:schemeClr>
              </a:solidFill>
              <a:latin typeface="Century Gothic" panose="020B0502020202020204" pitchFamily="34" charset="0"/>
            </a:endParaRPr>
          </a:p>
        </p:txBody>
      </p:sp>
      <p:pic>
        <p:nvPicPr>
          <p:cNvPr id="6" name="Picture 4" descr="http://upload.wikimedia.org/wikipedia/commons/thumb/2/27/Salesians_logo.svg/1024px-Salesians_logo.svg.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4149080"/>
            <a:ext cx="2520280"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5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87823" y="23846"/>
            <a:ext cx="3158839" cy="2912170"/>
          </a:xfrm>
          <a:prstGeom prst="rect">
            <a:avLst/>
          </a:prstGeom>
        </p:spPr>
      </p:pic>
      <p:sp>
        <p:nvSpPr>
          <p:cNvPr id="4" name="Rectangle 3"/>
          <p:cNvSpPr/>
          <p:nvPr/>
        </p:nvSpPr>
        <p:spPr>
          <a:xfrm>
            <a:off x="102747" y="2685530"/>
            <a:ext cx="8928992" cy="1754326"/>
          </a:xfrm>
          <a:prstGeom prst="rect">
            <a:avLst/>
          </a:prstGeom>
          <a:ln>
            <a:solidFill>
              <a:schemeClr val="tx1">
                <a:lumMod val="50000"/>
                <a:lumOff val="50000"/>
              </a:schemeClr>
            </a:solidFill>
          </a:ln>
        </p:spPr>
        <p:txBody>
          <a:bodyPr wrap="square">
            <a:spAutoFit/>
          </a:bodyPr>
          <a:lstStyle/>
          <a:p>
            <a:r>
              <a:rPr lang="en-US" b="1" dirty="0">
                <a:solidFill>
                  <a:srgbClr val="292929"/>
                </a:solidFill>
                <a:latin typeface="Century Gothic" charset="0"/>
                <a:ea typeface="Century Gothic" charset="0"/>
                <a:cs typeface="Century Gothic" charset="0"/>
              </a:rPr>
              <a:t>Respect</a:t>
            </a:r>
          </a:p>
          <a:p>
            <a:r>
              <a:rPr lang="en-US" b="1" dirty="0">
                <a:solidFill>
                  <a:srgbClr val="292929"/>
                </a:solidFill>
                <a:latin typeface="Century Gothic" charset="0"/>
                <a:ea typeface="Century Gothic" charset="0"/>
                <a:cs typeface="Century Gothic" charset="0"/>
              </a:rPr>
              <a:t>Noun</a:t>
            </a:r>
          </a:p>
          <a:p>
            <a:pPr lvl="0"/>
            <a:r>
              <a:rPr lang="en-US" b="1" dirty="0">
                <a:latin typeface="Century Gothic" charset="0"/>
                <a:ea typeface="Century Gothic" charset="0"/>
                <a:cs typeface="Century Gothic" charset="0"/>
              </a:rPr>
              <a:t>1</a:t>
            </a:r>
            <a:r>
              <a:rPr lang="en-US" i="1" dirty="0">
                <a:latin typeface="Century Gothic" charset="0"/>
                <a:ea typeface="Century Gothic" charset="0"/>
                <a:cs typeface="Century Gothic" charset="0"/>
              </a:rPr>
              <a:t>: Providing a range of choices for staff</a:t>
            </a:r>
          </a:p>
          <a:p>
            <a:pPr lvl="0"/>
            <a:r>
              <a:rPr lang="en-US" b="1" dirty="0">
                <a:latin typeface="Century Gothic" charset="0"/>
                <a:ea typeface="Century Gothic" charset="0"/>
                <a:cs typeface="Century Gothic" charset="0"/>
              </a:rPr>
              <a:t>2: </a:t>
            </a:r>
            <a:r>
              <a:rPr lang="en-US" i="1" dirty="0">
                <a:latin typeface="Century Gothic" charset="0"/>
                <a:ea typeface="Century Gothic" charset="0"/>
                <a:cs typeface="Century Gothic" charset="0"/>
              </a:rPr>
              <a:t>Manifestation of the excellent personal abilities of the staff </a:t>
            </a:r>
          </a:p>
          <a:p>
            <a:pPr lvl="0"/>
            <a:r>
              <a:rPr lang="en-US" b="1" dirty="0">
                <a:latin typeface="Century Gothic" charset="0"/>
                <a:ea typeface="Century Gothic" charset="0"/>
                <a:cs typeface="Century Gothic" charset="0"/>
              </a:rPr>
              <a:t>3: </a:t>
            </a:r>
            <a:r>
              <a:rPr lang="en-US" b="1" i="1" dirty="0">
                <a:solidFill>
                  <a:schemeClr val="accent5">
                    <a:lumMod val="75000"/>
                  </a:schemeClr>
                </a:solidFill>
                <a:latin typeface="Century Gothic" charset="0"/>
                <a:ea typeface="Century Gothic" charset="0"/>
                <a:cs typeface="Century Gothic" charset="0"/>
              </a:rPr>
              <a:t>Providing opportunities for admiration to be felt or shown to someone or something that you believe has good ideas or qualities. </a:t>
            </a:r>
          </a:p>
        </p:txBody>
      </p:sp>
      <p:pic>
        <p:nvPicPr>
          <p:cNvPr id="3" name="Picture 2"/>
          <p:cNvPicPr>
            <a:picLocks noChangeAspect="1"/>
          </p:cNvPicPr>
          <p:nvPr/>
        </p:nvPicPr>
        <p:blipFill>
          <a:blip r:embed="rId3"/>
          <a:stretch>
            <a:fillRect/>
          </a:stretch>
        </p:blipFill>
        <p:spPr>
          <a:xfrm>
            <a:off x="855993" y="4595411"/>
            <a:ext cx="3672408" cy="2004578"/>
          </a:xfrm>
          <a:prstGeom prst="rect">
            <a:avLst/>
          </a:prstGeom>
        </p:spPr>
      </p:pic>
      <p:pic>
        <p:nvPicPr>
          <p:cNvPr id="5" name="Picture 4"/>
          <p:cNvPicPr>
            <a:picLocks noChangeAspect="1"/>
          </p:cNvPicPr>
          <p:nvPr/>
        </p:nvPicPr>
        <p:blipFill>
          <a:blip r:embed="rId4"/>
          <a:stretch>
            <a:fillRect/>
          </a:stretch>
        </p:blipFill>
        <p:spPr>
          <a:xfrm>
            <a:off x="4986772" y="4595411"/>
            <a:ext cx="3100655" cy="2004578"/>
          </a:xfrm>
          <a:prstGeom prst="rect">
            <a:avLst/>
          </a:prstGeom>
        </p:spPr>
      </p:pic>
    </p:spTree>
    <p:extLst>
      <p:ext uri="{BB962C8B-B14F-4D97-AF65-F5344CB8AC3E}">
        <p14:creationId xmlns:p14="http://schemas.microsoft.com/office/powerpoint/2010/main" val="54375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9574669">
            <a:off x="209762" y="1084632"/>
            <a:ext cx="3960440" cy="1569660"/>
          </a:xfrm>
          <a:prstGeom prst="rect">
            <a:avLst/>
          </a:prstGeom>
          <a:noFill/>
          <a:ln w="76200">
            <a:solidFill>
              <a:schemeClr val="tx1">
                <a:lumMod val="50000"/>
                <a:lumOff val="50000"/>
              </a:schemeClr>
            </a:solidFill>
          </a:ln>
        </p:spPr>
        <p:txBody>
          <a:bodyPr wrap="square" rtlCol="0">
            <a:spAutoFit/>
          </a:bodyPr>
          <a:lstStyle/>
          <a:p>
            <a:pPr algn="ctr"/>
            <a:r>
              <a:rPr lang="en-GB" sz="9600" b="1" dirty="0">
                <a:solidFill>
                  <a:srgbClr val="FF0000"/>
                </a:solidFill>
              </a:rPr>
              <a:t>TASK 4</a:t>
            </a:r>
          </a:p>
        </p:txBody>
      </p:sp>
      <p:sp>
        <p:nvSpPr>
          <p:cNvPr id="5" name="Rectangle 4"/>
          <p:cNvSpPr/>
          <p:nvPr/>
        </p:nvSpPr>
        <p:spPr>
          <a:xfrm>
            <a:off x="1619672" y="3356992"/>
            <a:ext cx="7376844" cy="3293209"/>
          </a:xfrm>
          <a:prstGeom prst="rect">
            <a:avLst/>
          </a:prstGeom>
        </p:spPr>
        <p:txBody>
          <a:bodyPr wrap="square">
            <a:spAutoFit/>
          </a:bodyPr>
          <a:lstStyle/>
          <a:p>
            <a:pPr marL="285750" indent="-285750">
              <a:buFont typeface="Wingdings" panose="05000000000000000000" pitchFamily="2" charset="2"/>
              <a:buChar char="§"/>
            </a:pPr>
            <a:r>
              <a:rPr lang="en-GB" sz="2600" b="1" dirty="0">
                <a:solidFill>
                  <a:schemeClr val="accent5">
                    <a:lumMod val="75000"/>
                  </a:schemeClr>
                </a:solidFill>
                <a:latin typeface="Century Gothic" panose="020B0502020202020204" pitchFamily="34" charset="0"/>
              </a:rPr>
              <a:t>By considering Home, School, Church and Playground alongside the principles of RUAH; evaluate the different body members/parts that you lead in your school and think of the opportunities that you could present them with in the future to help you achieve your mission/common purpose. </a:t>
            </a:r>
          </a:p>
        </p:txBody>
      </p:sp>
    </p:spTree>
    <p:extLst>
      <p:ext uri="{BB962C8B-B14F-4D97-AF65-F5344CB8AC3E}">
        <p14:creationId xmlns:p14="http://schemas.microsoft.com/office/powerpoint/2010/main" val="3393649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04664"/>
            <a:ext cx="8352928" cy="5632311"/>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A tradition cannot survive by simply being talked about. It can only survive by men and women being found that will enter into that tradition. That tradition has to be recreated in every generation. We recreate it by discovering it in our own experience.</a:t>
            </a:r>
          </a:p>
          <a:p>
            <a:r>
              <a:rPr lang="en-GB" sz="2400" dirty="0">
                <a:solidFill>
                  <a:schemeClr val="accent5">
                    <a:lumMod val="75000"/>
                  </a:schemeClr>
                </a:solidFill>
                <a:latin typeface="Century Gothic" panose="020B0502020202020204" pitchFamily="34" charset="0"/>
              </a:rPr>
              <a:t>It is a living tradition and by living, it possesses power.</a:t>
            </a:r>
          </a:p>
          <a:p>
            <a:r>
              <a:rPr lang="en-GB" sz="2400" dirty="0">
                <a:solidFill>
                  <a:schemeClr val="accent5">
                    <a:lumMod val="75000"/>
                  </a:schemeClr>
                </a:solidFill>
                <a:latin typeface="Century Gothic" panose="020B0502020202020204" pitchFamily="34" charset="0"/>
              </a:rPr>
              <a:t>It is a living flame that has the power to enlighten, to guide and to warm.</a:t>
            </a:r>
          </a:p>
          <a:p>
            <a:endParaRPr lang="en-GB" sz="2400" dirty="0">
              <a:solidFill>
                <a:schemeClr val="accent5">
                  <a:lumMod val="75000"/>
                </a:schemeClr>
              </a:solidFill>
              <a:latin typeface="Century Gothic" panose="020B0502020202020204" pitchFamily="34" charset="0"/>
            </a:endParaRPr>
          </a:p>
          <a:p>
            <a:r>
              <a:rPr lang="en-GB" sz="2400" dirty="0">
                <a:solidFill>
                  <a:schemeClr val="accent5">
                    <a:lumMod val="75000"/>
                  </a:schemeClr>
                </a:solidFill>
                <a:latin typeface="Century Gothic" panose="020B0502020202020204" pitchFamily="34" charset="0"/>
              </a:rPr>
              <a:t>Those responsible for the tradition must</a:t>
            </a:r>
          </a:p>
          <a:p>
            <a:pPr marL="342900" indent="-342900">
              <a:buFont typeface="Arial" panose="020B0604020202020204" pitchFamily="34" charset="0"/>
              <a:buChar char="•"/>
            </a:pPr>
            <a:r>
              <a:rPr lang="en-GB" sz="2400" dirty="0">
                <a:solidFill>
                  <a:schemeClr val="accent5">
                    <a:lumMod val="75000"/>
                  </a:schemeClr>
                </a:solidFill>
                <a:latin typeface="Century Gothic" panose="020B0502020202020204" pitchFamily="34" charset="0"/>
              </a:rPr>
              <a:t>Cherish it</a:t>
            </a:r>
          </a:p>
          <a:p>
            <a:pPr marL="342900" indent="-342900">
              <a:buFont typeface="Arial" panose="020B0604020202020204" pitchFamily="34" charset="0"/>
              <a:buChar char="•"/>
            </a:pPr>
            <a:r>
              <a:rPr lang="en-GB" sz="2400" dirty="0">
                <a:solidFill>
                  <a:schemeClr val="accent5">
                    <a:lumMod val="75000"/>
                  </a:schemeClr>
                </a:solidFill>
                <a:latin typeface="Century Gothic" panose="020B0502020202020204" pitchFamily="34" charset="0"/>
              </a:rPr>
              <a:t>Critique it</a:t>
            </a:r>
          </a:p>
          <a:p>
            <a:pPr marL="342900" indent="-342900">
              <a:buFont typeface="Arial" panose="020B0604020202020204" pitchFamily="34" charset="0"/>
              <a:buChar char="•"/>
            </a:pPr>
            <a:r>
              <a:rPr lang="en-GB" sz="2400" dirty="0">
                <a:solidFill>
                  <a:schemeClr val="accent5">
                    <a:lumMod val="75000"/>
                  </a:schemeClr>
                </a:solidFill>
                <a:latin typeface="Century Gothic" panose="020B0502020202020204" pitchFamily="34" charset="0"/>
              </a:rPr>
              <a:t>Contribute to it</a:t>
            </a:r>
          </a:p>
          <a:p>
            <a:pPr marL="342900" indent="-342900">
              <a:buFont typeface="Arial" panose="020B0604020202020204" pitchFamily="34" charset="0"/>
              <a:buChar char="•"/>
            </a:pPr>
            <a:r>
              <a:rPr lang="en-GB" sz="2400" dirty="0">
                <a:solidFill>
                  <a:schemeClr val="accent5">
                    <a:lumMod val="75000"/>
                  </a:schemeClr>
                </a:solidFill>
                <a:latin typeface="Century Gothic" panose="020B0502020202020204" pitchFamily="34" charset="0"/>
              </a:rPr>
              <a:t>Communicate it</a:t>
            </a:r>
          </a:p>
          <a:p>
            <a:pPr marL="342900" indent="-342900">
              <a:buFont typeface="Arial" panose="020B0604020202020204" pitchFamily="34" charset="0"/>
              <a:buChar char="•"/>
            </a:pPr>
            <a:r>
              <a:rPr lang="en-GB" sz="2400">
                <a:solidFill>
                  <a:schemeClr val="accent5">
                    <a:lumMod val="75000"/>
                  </a:schemeClr>
                </a:solidFill>
                <a:latin typeface="Century Gothic" panose="020B0502020202020204" pitchFamily="34" charset="0"/>
              </a:rPr>
              <a:t>Celebrate it</a:t>
            </a:r>
          </a:p>
        </p:txBody>
      </p:sp>
    </p:spTree>
    <p:extLst>
      <p:ext uri="{BB962C8B-B14F-4D97-AF65-F5344CB8AC3E}">
        <p14:creationId xmlns:p14="http://schemas.microsoft.com/office/powerpoint/2010/main" val="17677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0" y="975494"/>
            <a:ext cx="8712968" cy="5693866"/>
          </a:xfrm>
          <a:prstGeom prst="rect">
            <a:avLst/>
          </a:prstGeom>
        </p:spPr>
        <p:txBody>
          <a:bodyPr wrap="square">
            <a:spAutoFit/>
          </a:bodyPr>
          <a:lstStyle/>
          <a:p>
            <a:pPr algn="ctr">
              <a:spcAft>
                <a:spcPts val="1200"/>
              </a:spcAft>
            </a:pPr>
            <a:r>
              <a:rPr lang="en-US" sz="3600" b="1" i="1" dirty="0">
                <a:solidFill>
                  <a:srgbClr val="FF0000"/>
                </a:solidFill>
                <a:latin typeface="Century Gothic" charset="0"/>
                <a:ea typeface="Calibri" charset="0"/>
                <a:cs typeface="Tahoma" charset="0"/>
              </a:rPr>
              <a:t>THE RESULT FOR US? </a:t>
            </a:r>
          </a:p>
          <a:p>
            <a:pPr algn="ctr">
              <a:spcAft>
                <a:spcPts val="1200"/>
              </a:spcAft>
            </a:pPr>
            <a:r>
              <a:rPr lang="en-US" sz="3600" i="1" dirty="0">
                <a:latin typeface="Century Gothic" charset="0"/>
                <a:ea typeface="Calibri" charset="0"/>
                <a:cs typeface="Tahoma" charset="0"/>
              </a:rPr>
              <a:t>“Staff share a </a:t>
            </a:r>
            <a:r>
              <a:rPr lang="en-US" sz="3600" b="1" i="1" dirty="0">
                <a:solidFill>
                  <a:schemeClr val="accent5">
                    <a:lumMod val="75000"/>
                  </a:schemeClr>
                </a:solidFill>
                <a:latin typeface="Century Gothic" charset="0"/>
                <a:ea typeface="Calibri" charset="0"/>
                <a:cs typeface="Tahoma" charset="0"/>
              </a:rPr>
              <a:t>unity</a:t>
            </a:r>
            <a:r>
              <a:rPr lang="en-US" sz="3600" i="1" dirty="0">
                <a:latin typeface="Century Gothic" charset="0"/>
                <a:ea typeface="Calibri" charset="0"/>
                <a:cs typeface="Tahoma" charset="0"/>
              </a:rPr>
              <a:t> of </a:t>
            </a:r>
            <a:r>
              <a:rPr lang="en-US" sz="3600" b="1" i="1" dirty="0">
                <a:solidFill>
                  <a:schemeClr val="accent5">
                    <a:lumMod val="75000"/>
                  </a:schemeClr>
                </a:solidFill>
                <a:latin typeface="Century Gothic" charset="0"/>
                <a:ea typeface="Calibri" charset="0"/>
                <a:cs typeface="Tahoma" charset="0"/>
              </a:rPr>
              <a:t>purpose</a:t>
            </a:r>
            <a:r>
              <a:rPr lang="en-US" sz="3600" i="1" dirty="0">
                <a:latin typeface="Century Gothic" charset="0"/>
                <a:ea typeface="Calibri" charset="0"/>
                <a:cs typeface="Tahoma" charset="0"/>
              </a:rPr>
              <a:t> and an uncompromising </a:t>
            </a:r>
            <a:r>
              <a:rPr lang="en-US" sz="3600" b="1" i="1" dirty="0">
                <a:solidFill>
                  <a:schemeClr val="accent5">
                    <a:lumMod val="75000"/>
                  </a:schemeClr>
                </a:solidFill>
                <a:latin typeface="Century Gothic" charset="0"/>
                <a:ea typeface="Calibri" charset="0"/>
                <a:cs typeface="Tahoma" charset="0"/>
              </a:rPr>
              <a:t>drive</a:t>
            </a:r>
            <a:r>
              <a:rPr lang="en-US" sz="3600" i="1" dirty="0">
                <a:latin typeface="Century Gothic" charset="0"/>
                <a:ea typeface="Calibri" charset="0"/>
                <a:cs typeface="Tahoma" charset="0"/>
              </a:rPr>
              <a:t> for further improvement.”</a:t>
            </a:r>
          </a:p>
          <a:p>
            <a:pPr algn="ctr">
              <a:spcAft>
                <a:spcPts val="1200"/>
              </a:spcAft>
            </a:pPr>
            <a:br>
              <a:rPr lang="en-US" sz="3600" i="1" dirty="0">
                <a:latin typeface="Century Gothic" charset="0"/>
                <a:ea typeface="Calibri" charset="0"/>
                <a:cs typeface="Tahoma" charset="0"/>
              </a:rPr>
            </a:br>
            <a:r>
              <a:rPr lang="en-US" sz="3600" b="1" dirty="0">
                <a:latin typeface="Century Gothic" charset="0"/>
                <a:ea typeface="Calibri" charset="0"/>
                <a:cs typeface="Tahoma" charset="0"/>
              </a:rPr>
              <a:t>Joan </a:t>
            </a:r>
            <a:r>
              <a:rPr lang="en-US" sz="3600" b="1" dirty="0" err="1">
                <a:latin typeface="Century Gothic" charset="0"/>
                <a:ea typeface="Calibri" charset="0"/>
                <a:cs typeface="Tahoma" charset="0"/>
              </a:rPr>
              <a:t>Bonenfant</a:t>
            </a:r>
            <a:r>
              <a:rPr lang="en-US" sz="3600" b="1" dirty="0">
                <a:latin typeface="Century Gothic" charset="0"/>
                <a:ea typeface="Calibri" charset="0"/>
                <a:cs typeface="Tahoma" charset="0"/>
              </a:rPr>
              <a:t>,</a:t>
            </a:r>
            <a:r>
              <a:rPr lang="en-US" sz="3600" b="1" dirty="0">
                <a:latin typeface="MS Mincho" charset="-128"/>
                <a:ea typeface="Calibri" charset="0"/>
                <a:cs typeface="MS Mincho" charset="-128"/>
              </a:rPr>
              <a:t> </a:t>
            </a:r>
            <a:r>
              <a:rPr lang="en-US" sz="3600" b="1" dirty="0">
                <a:latin typeface="Century Gothic" charset="0"/>
                <a:ea typeface="MS Mincho" charset="-128"/>
                <a:cs typeface="MS Mincho" charset="-128"/>
              </a:rPr>
              <a:t>HMI </a:t>
            </a:r>
            <a:r>
              <a:rPr lang="en-US" sz="3600" b="1" dirty="0">
                <a:latin typeface="Century Gothic" charset="0"/>
                <a:ea typeface="Calibri" charset="0"/>
                <a:cs typeface="Times" charset="0"/>
              </a:rPr>
              <a:t>OFSTED, January 2016</a:t>
            </a:r>
          </a:p>
          <a:p>
            <a:pPr algn="ctr">
              <a:spcAft>
                <a:spcPts val="1200"/>
              </a:spcAft>
            </a:pPr>
            <a:endParaRPr lang="en-US" sz="3600" b="1" dirty="0">
              <a:latin typeface="Century Gothic" charset="0"/>
              <a:ea typeface="Calibri" charset="0"/>
              <a:cs typeface="Times" charset="0"/>
            </a:endParaRPr>
          </a:p>
          <a:p>
            <a:pPr algn="ctr">
              <a:spcAft>
                <a:spcPts val="1200"/>
              </a:spcAft>
            </a:pPr>
            <a:r>
              <a:rPr lang="en-US" sz="3600" b="1" dirty="0">
                <a:solidFill>
                  <a:srgbClr val="FF0000"/>
                </a:solidFill>
                <a:latin typeface="Century Gothic" charset="0"/>
                <a:ea typeface="Calibri" charset="0"/>
                <a:cs typeface="Times" charset="0"/>
              </a:rPr>
              <a:t>THE OUTCOME???</a:t>
            </a:r>
            <a:endParaRPr lang="en-US" sz="3600" b="1" dirty="0">
              <a:solidFill>
                <a:srgbClr val="FF0000"/>
              </a:solidFill>
              <a:latin typeface="MS Mincho" charset="-128"/>
              <a:ea typeface="Calibri" charset="0"/>
              <a:cs typeface="MS Mincho" charset="-128"/>
            </a:endParaRPr>
          </a:p>
        </p:txBody>
      </p:sp>
      <p:pic>
        <p:nvPicPr>
          <p:cNvPr id="5" name="Picture 4"/>
          <p:cNvPicPr>
            <a:picLocks noChangeAspect="1"/>
          </p:cNvPicPr>
          <p:nvPr/>
        </p:nvPicPr>
        <p:blipFill>
          <a:blip r:embed="rId2"/>
          <a:stretch>
            <a:fillRect/>
          </a:stretch>
        </p:blipFill>
        <p:spPr>
          <a:xfrm>
            <a:off x="3672749" y="116632"/>
            <a:ext cx="1726491" cy="618499"/>
          </a:xfrm>
          <a:prstGeom prst="rect">
            <a:avLst/>
          </a:prstGeom>
        </p:spPr>
      </p:pic>
    </p:spTree>
    <p:extLst>
      <p:ext uri="{BB962C8B-B14F-4D97-AF65-F5344CB8AC3E}">
        <p14:creationId xmlns:p14="http://schemas.microsoft.com/office/powerpoint/2010/main" val="1942960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04664"/>
            <a:ext cx="9144000" cy="5587588"/>
          </a:xfrm>
        </p:spPr>
      </p:pic>
    </p:spTree>
    <p:extLst>
      <p:ext uri="{BB962C8B-B14F-4D97-AF65-F5344CB8AC3E}">
        <p14:creationId xmlns:p14="http://schemas.microsoft.com/office/powerpoint/2010/main" val="3229068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1988840"/>
            <a:ext cx="5701218" cy="3857625"/>
          </a:xfrm>
          <a:prstGeom prst="rect">
            <a:avLst/>
          </a:prstGeom>
        </p:spPr>
      </p:pic>
      <p:sp>
        <p:nvSpPr>
          <p:cNvPr id="5" name="Content Placeholder 2"/>
          <p:cNvSpPr>
            <a:spLocks noGrp="1"/>
          </p:cNvSpPr>
          <p:nvPr>
            <p:ph idx="1"/>
          </p:nvPr>
        </p:nvSpPr>
        <p:spPr>
          <a:xfrm>
            <a:off x="0" y="1988840"/>
            <a:ext cx="7668344" cy="4464496"/>
          </a:xfrm>
        </p:spPr>
        <p:txBody>
          <a:bodyPr>
            <a:noAutofit/>
          </a:bodyPr>
          <a:lstStyle/>
          <a:p>
            <a:pPr>
              <a:buFont typeface="Wingdings" panose="05000000000000000000" pitchFamily="2" charset="2"/>
              <a:buChar char="§"/>
            </a:pPr>
            <a:r>
              <a:rPr lang="en-GB" sz="3600" dirty="0">
                <a:latin typeface="Century Gothic" panose="020B0502020202020204" pitchFamily="34" charset="0"/>
              </a:rPr>
              <a:t>All students 5 A*-C </a:t>
            </a:r>
            <a:r>
              <a:rPr lang="en-GB" sz="3600" dirty="0" err="1">
                <a:latin typeface="Century Gothic" panose="020B0502020202020204" pitchFamily="34" charset="0"/>
              </a:rPr>
              <a:t>inc.</a:t>
            </a:r>
            <a:r>
              <a:rPr lang="en-GB" sz="3600" dirty="0">
                <a:latin typeface="Century Gothic" panose="020B0502020202020204" pitchFamily="34" charset="0"/>
              </a:rPr>
              <a:t> EM</a:t>
            </a:r>
          </a:p>
          <a:p>
            <a:pPr>
              <a:buFont typeface="Wingdings" panose="05000000000000000000" pitchFamily="2" charset="2"/>
              <a:buChar char="§"/>
            </a:pPr>
            <a:r>
              <a:rPr lang="en-GB" sz="3600" dirty="0">
                <a:latin typeface="Century Gothic" panose="020B0502020202020204" pitchFamily="34" charset="0"/>
              </a:rPr>
              <a:t>Boys 5 A*-C </a:t>
            </a:r>
            <a:r>
              <a:rPr lang="en-GB" sz="3600" dirty="0" err="1">
                <a:latin typeface="Century Gothic" panose="020B0502020202020204" pitchFamily="34" charset="0"/>
              </a:rPr>
              <a:t>inc.</a:t>
            </a:r>
            <a:r>
              <a:rPr lang="en-GB" sz="3600" dirty="0">
                <a:latin typeface="Century Gothic" panose="020B0502020202020204" pitchFamily="34" charset="0"/>
              </a:rPr>
              <a:t> EM </a:t>
            </a:r>
          </a:p>
          <a:p>
            <a:pPr>
              <a:buFont typeface="Wingdings" panose="05000000000000000000" pitchFamily="2" charset="2"/>
              <a:buChar char="§"/>
            </a:pPr>
            <a:r>
              <a:rPr lang="en-GB" sz="3600" dirty="0">
                <a:latin typeface="Century Gothic" panose="020B0502020202020204" pitchFamily="34" charset="0"/>
              </a:rPr>
              <a:t>Boys Basics</a:t>
            </a:r>
          </a:p>
          <a:p>
            <a:pPr>
              <a:buFont typeface="Wingdings" panose="05000000000000000000" pitchFamily="2" charset="2"/>
              <a:buChar char="§"/>
            </a:pPr>
            <a:r>
              <a:rPr lang="en-GB" sz="3600" dirty="0">
                <a:latin typeface="Century Gothic" panose="020B0502020202020204" pitchFamily="34" charset="0"/>
              </a:rPr>
              <a:t>Boys A*-C in Science</a:t>
            </a:r>
          </a:p>
          <a:p>
            <a:pPr>
              <a:buFont typeface="Wingdings" panose="05000000000000000000" pitchFamily="2" charset="2"/>
              <a:buChar char="§"/>
            </a:pPr>
            <a:r>
              <a:rPr lang="en-GB" sz="3600" dirty="0">
                <a:latin typeface="Century Gothic" panose="020B0502020202020204" pitchFamily="34" charset="0"/>
              </a:rPr>
              <a:t>All students A*-C in English</a:t>
            </a:r>
          </a:p>
          <a:p>
            <a:pPr>
              <a:buFont typeface="Wingdings" panose="05000000000000000000" pitchFamily="2" charset="2"/>
              <a:buChar char="§"/>
            </a:pPr>
            <a:r>
              <a:rPr lang="en-GB" sz="3600" dirty="0">
                <a:latin typeface="Century Gothic" panose="020B0502020202020204" pitchFamily="34" charset="0"/>
              </a:rPr>
              <a:t>Boys 5 A*-C</a:t>
            </a:r>
          </a:p>
        </p:txBody>
      </p:sp>
      <p:sp>
        <p:nvSpPr>
          <p:cNvPr id="3" name="TextBox 2"/>
          <p:cNvSpPr txBox="1"/>
          <p:nvPr/>
        </p:nvSpPr>
        <p:spPr>
          <a:xfrm>
            <a:off x="0" y="44624"/>
            <a:ext cx="9144000" cy="1261884"/>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Bronze</a:t>
            </a:r>
          </a:p>
          <a:p>
            <a:pPr algn="ctr"/>
            <a:r>
              <a:rPr lang="en-GB" sz="3600" i="1" dirty="0">
                <a:solidFill>
                  <a:srgbClr val="0070C0"/>
                </a:solidFill>
                <a:latin typeface="Century Gothic" panose="020B0502020202020204" pitchFamily="34" charset="0"/>
              </a:rPr>
              <a:t>3rd Highest Performing School in Bolton</a:t>
            </a:r>
          </a:p>
        </p:txBody>
      </p:sp>
    </p:spTree>
    <p:extLst>
      <p:ext uri="{BB962C8B-B14F-4D97-AF65-F5344CB8AC3E}">
        <p14:creationId xmlns:p14="http://schemas.microsoft.com/office/powerpoint/2010/main" val="339935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696" y="1916832"/>
            <a:ext cx="5143500" cy="3857625"/>
          </a:xfrm>
          <a:prstGeom prst="rect">
            <a:avLst/>
          </a:prstGeom>
        </p:spPr>
      </p:pic>
      <p:sp>
        <p:nvSpPr>
          <p:cNvPr id="5" name="Content Placeholder 2"/>
          <p:cNvSpPr>
            <a:spLocks noGrp="1"/>
          </p:cNvSpPr>
          <p:nvPr>
            <p:ph idx="1"/>
          </p:nvPr>
        </p:nvSpPr>
        <p:spPr>
          <a:xfrm>
            <a:off x="32000" y="1306508"/>
            <a:ext cx="7884368" cy="5506868"/>
          </a:xfrm>
        </p:spPr>
        <p:txBody>
          <a:bodyPr>
            <a:noAutofit/>
          </a:bodyPr>
          <a:lstStyle/>
          <a:p>
            <a:pPr>
              <a:lnSpc>
                <a:spcPct val="170000"/>
              </a:lnSpc>
              <a:buFont typeface="Wingdings" panose="05000000000000000000" pitchFamily="2" charset="2"/>
              <a:buChar char="§"/>
            </a:pPr>
            <a:r>
              <a:rPr lang="en-GB" dirty="0">
                <a:latin typeface="Century Gothic" panose="020B0502020202020204" pitchFamily="34" charset="0"/>
              </a:rPr>
              <a:t>All students Progress 8</a:t>
            </a:r>
          </a:p>
          <a:p>
            <a:pPr>
              <a:lnSpc>
                <a:spcPct val="170000"/>
              </a:lnSpc>
              <a:buFont typeface="Wingdings" panose="05000000000000000000" pitchFamily="2" charset="2"/>
              <a:buChar char="§"/>
            </a:pPr>
            <a:r>
              <a:rPr lang="en-GB" dirty="0">
                <a:latin typeface="Century Gothic" panose="020B0502020202020204" pitchFamily="34" charset="0"/>
              </a:rPr>
              <a:t>All students Attainment 8</a:t>
            </a:r>
          </a:p>
          <a:p>
            <a:pPr>
              <a:lnSpc>
                <a:spcPct val="170000"/>
              </a:lnSpc>
              <a:buFont typeface="Wingdings" panose="05000000000000000000" pitchFamily="2" charset="2"/>
              <a:buChar char="§"/>
            </a:pPr>
            <a:r>
              <a:rPr lang="en-GB" dirty="0">
                <a:latin typeface="Century Gothic" panose="020B0502020202020204" pitchFamily="34" charset="0"/>
              </a:rPr>
              <a:t>Boys Attainment 8</a:t>
            </a:r>
          </a:p>
          <a:p>
            <a:pPr>
              <a:lnSpc>
                <a:spcPct val="170000"/>
              </a:lnSpc>
              <a:buFont typeface="Wingdings" panose="05000000000000000000" pitchFamily="2" charset="2"/>
              <a:buChar char="§"/>
            </a:pPr>
            <a:r>
              <a:rPr lang="en-GB" dirty="0">
                <a:latin typeface="Century Gothic" panose="020B0502020202020204" pitchFamily="34" charset="0"/>
              </a:rPr>
              <a:t>Boys </a:t>
            </a:r>
            <a:r>
              <a:rPr lang="en-GB" dirty="0" err="1">
                <a:latin typeface="Century Gothic" panose="020B0502020202020204" pitchFamily="34" charset="0"/>
              </a:rPr>
              <a:t>EBacc</a:t>
            </a:r>
            <a:r>
              <a:rPr lang="en-GB" dirty="0">
                <a:latin typeface="Century Gothic" panose="020B0502020202020204" pitchFamily="34" charset="0"/>
              </a:rPr>
              <a:t> achieved</a:t>
            </a:r>
          </a:p>
          <a:p>
            <a:pPr>
              <a:lnSpc>
                <a:spcPct val="170000"/>
              </a:lnSpc>
              <a:buFont typeface="Wingdings" panose="05000000000000000000" pitchFamily="2" charset="2"/>
              <a:buChar char="§"/>
            </a:pPr>
            <a:r>
              <a:rPr lang="en-GB" dirty="0">
                <a:latin typeface="Century Gothic" panose="020B0502020202020204" pitchFamily="34" charset="0"/>
              </a:rPr>
              <a:t>Girls Progress 8</a:t>
            </a:r>
          </a:p>
          <a:p>
            <a:pPr>
              <a:lnSpc>
                <a:spcPct val="170000"/>
              </a:lnSpc>
              <a:buFont typeface="Wingdings" panose="05000000000000000000" pitchFamily="2" charset="2"/>
              <a:buChar char="§"/>
            </a:pPr>
            <a:r>
              <a:rPr lang="en-GB" dirty="0">
                <a:latin typeface="Century Gothic" panose="020B0502020202020204" pitchFamily="34" charset="0"/>
              </a:rPr>
              <a:t>All students Basics</a:t>
            </a:r>
          </a:p>
          <a:p>
            <a:pPr>
              <a:lnSpc>
                <a:spcPct val="170000"/>
              </a:lnSpc>
              <a:buFont typeface="Wingdings" panose="05000000000000000000" pitchFamily="2" charset="2"/>
              <a:buChar char="§"/>
            </a:pPr>
            <a:r>
              <a:rPr lang="en-GB" dirty="0">
                <a:latin typeface="Century Gothic" panose="020B0502020202020204" pitchFamily="34" charset="0"/>
              </a:rPr>
              <a:t>All students 5 A*-C</a:t>
            </a:r>
          </a:p>
          <a:p>
            <a:pPr>
              <a:lnSpc>
                <a:spcPct val="170000"/>
              </a:lnSpc>
              <a:buFont typeface="Wingdings" panose="05000000000000000000" pitchFamily="2" charset="2"/>
              <a:buChar char="§"/>
            </a:pPr>
            <a:r>
              <a:rPr lang="en-GB" dirty="0">
                <a:latin typeface="Century Gothic" panose="020B0502020202020204" pitchFamily="34" charset="0"/>
              </a:rPr>
              <a:t>Girls A*-C in Maths</a:t>
            </a:r>
          </a:p>
          <a:p>
            <a:pPr>
              <a:lnSpc>
                <a:spcPct val="170000"/>
              </a:lnSpc>
              <a:buFont typeface="Wingdings" panose="05000000000000000000" pitchFamily="2" charset="2"/>
              <a:buChar char="§"/>
            </a:pPr>
            <a:r>
              <a:rPr lang="en-GB" dirty="0">
                <a:latin typeface="Century Gothic" panose="020B0502020202020204" pitchFamily="34" charset="0"/>
              </a:rPr>
              <a:t>All students A*-C Science</a:t>
            </a:r>
          </a:p>
          <a:p>
            <a:pPr>
              <a:buFont typeface="Wingdings" panose="05000000000000000000" pitchFamily="2" charset="2"/>
              <a:buChar char="§"/>
            </a:pPr>
            <a:endParaRPr lang="en-GB" dirty="0">
              <a:latin typeface="Century Gothic" panose="020B0502020202020204" pitchFamily="34" charset="0"/>
            </a:endParaRPr>
          </a:p>
        </p:txBody>
      </p:sp>
      <p:sp>
        <p:nvSpPr>
          <p:cNvPr id="3" name="TextBox 2"/>
          <p:cNvSpPr txBox="1"/>
          <p:nvPr/>
        </p:nvSpPr>
        <p:spPr>
          <a:xfrm>
            <a:off x="32000" y="44624"/>
            <a:ext cx="9144000" cy="1261884"/>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Silver</a:t>
            </a:r>
          </a:p>
          <a:p>
            <a:pPr algn="ctr"/>
            <a:r>
              <a:rPr lang="en-GB" sz="3600" i="1" dirty="0">
                <a:solidFill>
                  <a:srgbClr val="0070C0"/>
                </a:solidFill>
                <a:latin typeface="Century Gothic" panose="020B0502020202020204" pitchFamily="34" charset="0"/>
              </a:rPr>
              <a:t>2</a:t>
            </a:r>
            <a:r>
              <a:rPr lang="en-GB" sz="3600" i="1" baseline="30000" dirty="0">
                <a:solidFill>
                  <a:srgbClr val="0070C0"/>
                </a:solidFill>
                <a:latin typeface="Century Gothic" panose="020B0502020202020204" pitchFamily="34" charset="0"/>
              </a:rPr>
              <a:t>nd</a:t>
            </a:r>
            <a:r>
              <a:rPr lang="en-GB" sz="3600" i="1" dirty="0">
                <a:solidFill>
                  <a:srgbClr val="0070C0"/>
                </a:solidFill>
                <a:latin typeface="Century Gothic" panose="020B0502020202020204" pitchFamily="34" charset="0"/>
              </a:rPr>
              <a:t> Highest Performing School in Bolton</a:t>
            </a:r>
          </a:p>
        </p:txBody>
      </p:sp>
    </p:spTree>
    <p:extLst>
      <p:ext uri="{BB962C8B-B14F-4D97-AF65-F5344CB8AC3E}">
        <p14:creationId xmlns:p14="http://schemas.microsoft.com/office/powerpoint/2010/main" val="1642651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1988840"/>
            <a:ext cx="5143500" cy="3857625"/>
          </a:xfrm>
          <a:prstGeom prst="rect">
            <a:avLst/>
          </a:prstGeom>
        </p:spPr>
      </p:pic>
      <p:sp>
        <p:nvSpPr>
          <p:cNvPr id="5" name="Content Placeholder 4"/>
          <p:cNvSpPr txBox="1">
            <a:spLocks/>
          </p:cNvSpPr>
          <p:nvPr/>
        </p:nvSpPr>
        <p:spPr>
          <a:xfrm>
            <a:off x="0" y="1268760"/>
            <a:ext cx="6660232" cy="5589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GB" sz="2000" dirty="0">
                <a:solidFill>
                  <a:prstClr val="black"/>
                </a:solidFill>
                <a:latin typeface="Century Gothic" panose="020B0502020202020204" pitchFamily="34" charset="0"/>
              </a:rPr>
              <a:t>Boys 4 </a:t>
            </a:r>
            <a:r>
              <a:rPr lang="en-GB" sz="2000" dirty="0" err="1">
                <a:solidFill>
                  <a:prstClr val="black"/>
                </a:solidFill>
                <a:latin typeface="Century Gothic" panose="020B0502020202020204" pitchFamily="34" charset="0"/>
              </a:rPr>
              <a:t>LoP</a:t>
            </a:r>
            <a:r>
              <a:rPr lang="en-GB" sz="2000" dirty="0">
                <a:solidFill>
                  <a:prstClr val="black"/>
                </a:solidFill>
                <a:latin typeface="Century Gothic" panose="020B0502020202020204" pitchFamily="34" charset="0"/>
              </a:rPr>
              <a:t> in Maths</a:t>
            </a:r>
          </a:p>
          <a:p>
            <a:pPr>
              <a:buFont typeface="Wingdings" panose="05000000000000000000" pitchFamily="2" charset="2"/>
              <a:buChar char="§"/>
            </a:pPr>
            <a:r>
              <a:rPr lang="en-GB" sz="2000" dirty="0">
                <a:solidFill>
                  <a:prstClr val="black"/>
                </a:solidFill>
                <a:latin typeface="Century Gothic" panose="020B0502020202020204" pitchFamily="34" charset="0"/>
              </a:rPr>
              <a:t>Boys Progress 8 (+0.35, 2</a:t>
            </a:r>
            <a:r>
              <a:rPr lang="en-GB" sz="2000" baseline="30000" dirty="0">
                <a:solidFill>
                  <a:prstClr val="black"/>
                </a:solidFill>
                <a:latin typeface="Century Gothic" panose="020B0502020202020204" pitchFamily="34" charset="0"/>
              </a:rPr>
              <a:t>nd</a:t>
            </a:r>
            <a:r>
              <a:rPr lang="en-GB" sz="2000" dirty="0">
                <a:solidFill>
                  <a:prstClr val="black"/>
                </a:solidFill>
                <a:latin typeface="Century Gothic" panose="020B0502020202020204" pitchFamily="34" charset="0"/>
              </a:rPr>
              <a:t> = +0.10)</a:t>
            </a:r>
          </a:p>
          <a:p>
            <a:pPr>
              <a:buFont typeface="Wingdings" panose="05000000000000000000" pitchFamily="2" charset="2"/>
              <a:buChar char="§"/>
            </a:pPr>
            <a:r>
              <a:rPr lang="en-GB" sz="2000" dirty="0">
                <a:solidFill>
                  <a:prstClr val="black"/>
                </a:solidFill>
                <a:latin typeface="Century Gothic" panose="020B0502020202020204" pitchFamily="34" charset="0"/>
              </a:rPr>
              <a:t>All students 3 </a:t>
            </a:r>
            <a:r>
              <a:rPr lang="en-GB" sz="2000" dirty="0" err="1">
                <a:solidFill>
                  <a:prstClr val="black"/>
                </a:solidFill>
                <a:latin typeface="Century Gothic" panose="020B0502020202020204" pitchFamily="34" charset="0"/>
              </a:rPr>
              <a:t>LoP</a:t>
            </a:r>
            <a:r>
              <a:rPr lang="en-GB" sz="2000" dirty="0">
                <a:solidFill>
                  <a:prstClr val="black"/>
                </a:solidFill>
                <a:latin typeface="Century Gothic" panose="020B0502020202020204" pitchFamily="34" charset="0"/>
              </a:rPr>
              <a:t> in English</a:t>
            </a:r>
          </a:p>
          <a:p>
            <a:pPr>
              <a:buFont typeface="Wingdings" panose="05000000000000000000" pitchFamily="2" charset="2"/>
              <a:buChar char="§"/>
            </a:pPr>
            <a:r>
              <a:rPr lang="en-GB" sz="2000" dirty="0">
                <a:solidFill>
                  <a:prstClr val="black"/>
                </a:solidFill>
                <a:latin typeface="Century Gothic" panose="020B0502020202020204" pitchFamily="34" charset="0"/>
              </a:rPr>
              <a:t>Girls Attainment 8</a:t>
            </a:r>
          </a:p>
          <a:p>
            <a:pPr>
              <a:buFont typeface="Wingdings" panose="05000000000000000000" pitchFamily="2" charset="2"/>
              <a:buChar char="§"/>
            </a:pPr>
            <a:r>
              <a:rPr lang="en-GB" sz="2000" dirty="0">
                <a:solidFill>
                  <a:prstClr val="black"/>
                </a:solidFill>
                <a:latin typeface="Century Gothic" panose="020B0502020202020204" pitchFamily="34" charset="0"/>
              </a:rPr>
              <a:t>Girls Basics</a:t>
            </a:r>
          </a:p>
          <a:p>
            <a:pPr>
              <a:buFont typeface="Wingdings" panose="05000000000000000000" pitchFamily="2" charset="2"/>
              <a:buChar char="§"/>
            </a:pPr>
            <a:r>
              <a:rPr lang="en-GB" sz="2000" dirty="0">
                <a:solidFill>
                  <a:prstClr val="black"/>
                </a:solidFill>
                <a:latin typeface="Century Gothic" panose="020B0502020202020204" pitchFamily="34" charset="0"/>
              </a:rPr>
              <a:t>Girls 5 A*-C EM</a:t>
            </a:r>
          </a:p>
          <a:p>
            <a:pPr>
              <a:buFont typeface="Wingdings" panose="05000000000000000000" pitchFamily="2" charset="2"/>
              <a:buChar char="§"/>
            </a:pPr>
            <a:r>
              <a:rPr lang="en-GB" sz="2000" dirty="0">
                <a:solidFill>
                  <a:prstClr val="black"/>
                </a:solidFill>
                <a:latin typeface="Century Gothic" panose="020B0502020202020204" pitchFamily="34" charset="0"/>
              </a:rPr>
              <a:t>Girls 5 A*-C</a:t>
            </a:r>
          </a:p>
          <a:p>
            <a:pPr>
              <a:buFont typeface="Wingdings" panose="05000000000000000000" pitchFamily="2" charset="2"/>
              <a:buChar char="§"/>
            </a:pPr>
            <a:r>
              <a:rPr lang="en-GB" sz="2000" dirty="0">
                <a:solidFill>
                  <a:prstClr val="black"/>
                </a:solidFill>
                <a:latin typeface="Century Gothic" panose="020B0502020202020204" pitchFamily="34" charset="0"/>
              </a:rPr>
              <a:t>Girls A*-C in English</a:t>
            </a:r>
          </a:p>
          <a:p>
            <a:pPr>
              <a:buFont typeface="Wingdings" panose="05000000000000000000" pitchFamily="2" charset="2"/>
              <a:buChar char="§"/>
            </a:pPr>
            <a:r>
              <a:rPr lang="en-GB" sz="2000" dirty="0">
                <a:solidFill>
                  <a:prstClr val="black"/>
                </a:solidFill>
                <a:latin typeface="Century Gothic" panose="020B0502020202020204" pitchFamily="34" charset="0"/>
              </a:rPr>
              <a:t>Girls A*-C in Science</a:t>
            </a:r>
          </a:p>
          <a:p>
            <a:pPr>
              <a:buFont typeface="Wingdings" panose="05000000000000000000" pitchFamily="2" charset="2"/>
              <a:buChar char="§"/>
            </a:pPr>
            <a:r>
              <a:rPr lang="en-GB" sz="2000" dirty="0">
                <a:solidFill>
                  <a:prstClr val="black"/>
                </a:solidFill>
                <a:latin typeface="Century Gothic" panose="020B0502020202020204" pitchFamily="34" charset="0"/>
              </a:rPr>
              <a:t>Girls A*-C in Humanities</a:t>
            </a:r>
          </a:p>
          <a:p>
            <a:pPr>
              <a:buFont typeface="Wingdings" panose="05000000000000000000" pitchFamily="2" charset="2"/>
              <a:buChar char="§"/>
            </a:pPr>
            <a:r>
              <a:rPr lang="en-GB" sz="2000" dirty="0">
                <a:solidFill>
                  <a:prstClr val="black"/>
                </a:solidFill>
                <a:latin typeface="Century Gothic" panose="020B0502020202020204" pitchFamily="34" charset="0"/>
              </a:rPr>
              <a:t>Girls 3 LoP in English</a:t>
            </a:r>
          </a:p>
          <a:p>
            <a:pPr>
              <a:buFont typeface="Wingdings" panose="05000000000000000000" pitchFamily="2" charset="2"/>
              <a:buChar char="§"/>
            </a:pPr>
            <a:r>
              <a:rPr lang="en-GB" sz="2000" dirty="0">
                <a:solidFill>
                  <a:prstClr val="black"/>
                </a:solidFill>
                <a:latin typeface="Century Gothic" panose="020B0502020202020204" pitchFamily="34" charset="0"/>
              </a:rPr>
              <a:t>Girls 3 LoP in English and Maths</a:t>
            </a:r>
          </a:p>
          <a:p>
            <a:pPr>
              <a:buFont typeface="Wingdings" panose="05000000000000000000" pitchFamily="2" charset="2"/>
              <a:buChar char="§"/>
            </a:pPr>
            <a:r>
              <a:rPr lang="en-GB" sz="2000" dirty="0">
                <a:solidFill>
                  <a:prstClr val="black"/>
                </a:solidFill>
                <a:latin typeface="Century Gothic" panose="020B0502020202020204" pitchFamily="34" charset="0"/>
              </a:rPr>
              <a:t>Girls 4 LoP in English</a:t>
            </a:r>
          </a:p>
          <a:p>
            <a:pPr>
              <a:buFont typeface="Wingdings" panose="05000000000000000000" pitchFamily="2" charset="2"/>
              <a:buChar char="§"/>
            </a:pPr>
            <a:r>
              <a:rPr lang="en-GB" sz="2000" dirty="0">
                <a:solidFill>
                  <a:prstClr val="black"/>
                </a:solidFill>
                <a:latin typeface="Century Gothic" panose="020B0502020202020204" pitchFamily="34" charset="0"/>
              </a:rPr>
              <a:t>Girls 4 LoP in English and Maths</a:t>
            </a:r>
          </a:p>
        </p:txBody>
      </p:sp>
      <p:sp>
        <p:nvSpPr>
          <p:cNvPr id="3" name="TextBox 2"/>
          <p:cNvSpPr txBox="1"/>
          <p:nvPr/>
        </p:nvSpPr>
        <p:spPr>
          <a:xfrm>
            <a:off x="0" y="0"/>
            <a:ext cx="9144000" cy="1323439"/>
          </a:xfrm>
          <a:prstGeom prst="rect">
            <a:avLst/>
          </a:prstGeom>
          <a:noFill/>
        </p:spPr>
        <p:txBody>
          <a:bodyPr wrap="square" rtlCol="0">
            <a:spAutoFit/>
          </a:bodyPr>
          <a:lstStyle/>
          <a:p>
            <a:pPr algn="ctr"/>
            <a:r>
              <a:rPr lang="en-GB" sz="4000" b="1" dirty="0">
                <a:solidFill>
                  <a:srgbClr val="0070C0"/>
                </a:solidFill>
                <a:latin typeface="Calibri"/>
              </a:rPr>
              <a:t>Gold</a:t>
            </a:r>
          </a:p>
          <a:p>
            <a:pPr algn="ctr"/>
            <a:r>
              <a:rPr lang="en-GB" sz="4000" b="1" i="1" dirty="0">
                <a:solidFill>
                  <a:srgbClr val="0070C0"/>
                </a:solidFill>
                <a:latin typeface="Calibri"/>
              </a:rPr>
              <a:t>HIGHEST</a:t>
            </a:r>
            <a:r>
              <a:rPr lang="en-GB" sz="4000" i="1" dirty="0">
                <a:solidFill>
                  <a:srgbClr val="0070C0"/>
                </a:solidFill>
                <a:latin typeface="Calibri"/>
              </a:rPr>
              <a:t> Performing School in Bolton</a:t>
            </a:r>
          </a:p>
        </p:txBody>
      </p:sp>
    </p:spTree>
    <p:extLst>
      <p:ext uri="{BB962C8B-B14F-4D97-AF65-F5344CB8AC3E}">
        <p14:creationId xmlns:p14="http://schemas.microsoft.com/office/powerpoint/2010/main" val="2704192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5984"/>
            <a:ext cx="9144000" cy="5946032"/>
          </a:xfrm>
          <a:prstGeom prst="rect">
            <a:avLst/>
          </a:prstGeom>
        </p:spPr>
      </p:pic>
    </p:spTree>
    <p:extLst>
      <p:ext uri="{BB962C8B-B14F-4D97-AF65-F5344CB8AC3E}">
        <p14:creationId xmlns:p14="http://schemas.microsoft.com/office/powerpoint/2010/main" val="64168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710463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624"/>
            <a:ext cx="9036496" cy="6713893"/>
          </a:xfrm>
          <a:prstGeom prst="rect">
            <a:avLst/>
          </a:prstGeom>
        </p:spPr>
      </p:pic>
    </p:spTree>
    <p:extLst>
      <p:ext uri="{BB962C8B-B14F-4D97-AF65-F5344CB8AC3E}">
        <p14:creationId xmlns:p14="http://schemas.microsoft.com/office/powerpoint/2010/main" val="111880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67544" y="476672"/>
            <a:ext cx="5544616" cy="5262979"/>
          </a:xfrm>
          <a:prstGeom prst="rect">
            <a:avLst/>
          </a:prstGeom>
        </p:spPr>
        <p:txBody>
          <a:bodyPr wrap="square">
            <a:spAutoFit/>
          </a:bodyPr>
          <a:lstStyle/>
          <a:p>
            <a:r>
              <a:rPr lang="en-GB" sz="2400" dirty="0"/>
              <a:t>What do you find most attractive in Don Bosco’s system of education?</a:t>
            </a:r>
          </a:p>
          <a:p>
            <a:endParaRPr lang="en-GB" sz="2400" dirty="0"/>
          </a:p>
          <a:p>
            <a:r>
              <a:rPr lang="en-GB" sz="2400" dirty="0"/>
              <a:t>What do you think might be most difficult to put into practice for teachers? Why?</a:t>
            </a:r>
          </a:p>
          <a:p>
            <a:endParaRPr lang="en-GB" sz="2400" dirty="0"/>
          </a:p>
          <a:p>
            <a:r>
              <a:rPr lang="en-GB" sz="2400" dirty="0"/>
              <a:t>Would you say that your school was more ‘preventive’ than ‘repressive’ in its ethos and discipline?</a:t>
            </a:r>
          </a:p>
          <a:p>
            <a:endParaRPr lang="en-GB" sz="2400" dirty="0"/>
          </a:p>
          <a:p>
            <a:r>
              <a:rPr lang="en-GB" sz="2400" dirty="0"/>
              <a:t>What do you understand by the blending of the elements of home, school, church and playground? How do they play a part in the education provided in your school?</a:t>
            </a:r>
          </a:p>
        </p:txBody>
      </p:sp>
    </p:spTree>
    <p:extLst>
      <p:ext uri="{BB962C8B-B14F-4D97-AF65-F5344CB8AC3E}">
        <p14:creationId xmlns:p14="http://schemas.microsoft.com/office/powerpoint/2010/main" val="206066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11760" y="4536"/>
            <a:ext cx="4840844" cy="6828888"/>
          </a:xfrm>
          <a:prstGeom prst="rect">
            <a:avLst/>
          </a:prstGeom>
        </p:spPr>
      </p:pic>
    </p:spTree>
    <p:extLst>
      <p:ext uri="{BB962C8B-B14F-4D97-AF65-F5344CB8AC3E}">
        <p14:creationId xmlns:p14="http://schemas.microsoft.com/office/powerpoint/2010/main" val="134508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http://upload.wikimedia.org/wikipedia/commons/thumb/2/27/Salesians_logo.svg/1024px-Salesians_logo.svg.png">
            <a:hlinkClick r:id="rId3"/>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3347" y="2834131"/>
            <a:ext cx="1237305" cy="12373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3969945668"/>
              </p:ext>
            </p:extLst>
          </p:nvPr>
        </p:nvGraphicFramePr>
        <p:xfrm>
          <a:off x="495300" y="1038225"/>
          <a:ext cx="8153400" cy="4781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Straight Arrow Connector 9"/>
          <p:cNvCxnSpPr/>
          <p:nvPr/>
        </p:nvCxnSpPr>
        <p:spPr>
          <a:xfrm>
            <a:off x="2564765" y="1628800"/>
            <a:ext cx="639083" cy="1039991"/>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H="1">
            <a:off x="5076056" y="836712"/>
            <a:ext cx="1152129" cy="9415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843808" y="5157192"/>
            <a:ext cx="976352" cy="662583"/>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flipH="1" flipV="1">
            <a:off x="6444208" y="4006533"/>
            <a:ext cx="648073" cy="1870739"/>
          </a:xfrm>
          <a:prstGeom prst="straightConnector1">
            <a:avLst/>
          </a:prstGeom>
          <a:ln w="38100">
            <a:tailEnd type="arrow"/>
          </a:ln>
        </p:spPr>
        <p:style>
          <a:lnRef idx="1">
            <a:schemeClr val="accent3"/>
          </a:lnRef>
          <a:fillRef idx="0">
            <a:schemeClr val="accent3"/>
          </a:fillRef>
          <a:effectRef idx="0">
            <a:schemeClr val="accent3"/>
          </a:effectRef>
          <a:fontRef idx="minor">
            <a:schemeClr val="tx1"/>
          </a:fontRef>
        </p:style>
      </p:cxnSp>
      <p:sp>
        <p:nvSpPr>
          <p:cNvPr id="5" name="Text Box 2"/>
          <p:cNvSpPr txBox="1">
            <a:spLocks noChangeArrowheads="1"/>
          </p:cNvSpPr>
          <p:nvPr/>
        </p:nvSpPr>
        <p:spPr bwMode="auto">
          <a:xfrm>
            <a:off x="6372200" y="81642"/>
            <a:ext cx="2664296" cy="133113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t" anchorCtr="0">
            <a:spAutoFit/>
          </a:bodyPr>
          <a:lstStyle/>
          <a:p>
            <a:pPr algn="ctr">
              <a:lnSpc>
                <a:spcPct val="115000"/>
              </a:lnSpc>
              <a:spcAft>
                <a:spcPts val="1000"/>
              </a:spcAft>
            </a:pPr>
            <a:r>
              <a:rPr lang="en-GB" sz="1400" b="1" dirty="0">
                <a:effectLst/>
                <a:latin typeface="Century Gothic" panose="020B0502020202020204" pitchFamily="34" charset="0"/>
                <a:ea typeface="Calibri"/>
                <a:cs typeface="Times New Roman"/>
              </a:rPr>
              <a:t>“The best blessing a child can receive is the awareness of being loved!” A sense of belonging comes from being loved.</a:t>
            </a:r>
            <a:endParaRPr lang="en-GB" sz="1100" b="1" dirty="0">
              <a:effectLst/>
              <a:latin typeface="Century Gothic" panose="020B0502020202020204" pitchFamily="34" charset="0"/>
              <a:ea typeface="Calibri"/>
              <a:cs typeface="Times New Roman"/>
            </a:endParaRPr>
          </a:p>
        </p:txBody>
      </p:sp>
      <p:sp>
        <p:nvSpPr>
          <p:cNvPr id="6" name="Text Box 2"/>
          <p:cNvSpPr txBox="1">
            <a:spLocks noChangeArrowheads="1"/>
          </p:cNvSpPr>
          <p:nvPr/>
        </p:nvSpPr>
        <p:spPr bwMode="auto">
          <a:xfrm>
            <a:off x="7236296" y="4653136"/>
            <a:ext cx="1800200" cy="207441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rot="0" vert="horz" wrap="square" lIns="91440" tIns="45720" rIns="91440" bIns="45720" anchor="t" anchorCtr="0">
            <a:spAutoFit/>
          </a:bodyPr>
          <a:lstStyle/>
          <a:p>
            <a:pPr algn="ctr">
              <a:lnSpc>
                <a:spcPct val="115000"/>
              </a:lnSpc>
              <a:spcAft>
                <a:spcPts val="1000"/>
              </a:spcAft>
            </a:pPr>
            <a:r>
              <a:rPr lang="en-GB" sz="1400" b="1">
                <a:effectLst/>
                <a:latin typeface="Century Gothic" panose="020B0502020202020204" pitchFamily="34" charset="0"/>
                <a:ea typeface="Calibri"/>
                <a:cs typeface="Times New Roman"/>
              </a:rPr>
              <a:t>“I have dedicated my whole life to young people, convinced that the future of a nation depends on their education.”</a:t>
            </a:r>
            <a:endParaRPr lang="en-GB" sz="1100" b="1">
              <a:effectLst/>
              <a:latin typeface="Century Gothic" panose="020B0502020202020204" pitchFamily="34" charset="0"/>
              <a:ea typeface="Calibri"/>
              <a:cs typeface="Times New Roman"/>
            </a:endParaRPr>
          </a:p>
        </p:txBody>
      </p:sp>
      <p:sp>
        <p:nvSpPr>
          <p:cNvPr id="7" name="Text Box 2"/>
          <p:cNvSpPr txBox="1">
            <a:spLocks noChangeArrowheads="1"/>
          </p:cNvSpPr>
          <p:nvPr/>
        </p:nvSpPr>
        <p:spPr bwMode="auto">
          <a:xfrm>
            <a:off x="54571" y="5905755"/>
            <a:ext cx="3528060" cy="835613"/>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rot="0" vert="horz" wrap="square" lIns="91440" tIns="45720" rIns="91440" bIns="45720" anchor="t" anchorCtr="0">
            <a:spAutoFit/>
          </a:bodyPr>
          <a:lstStyle/>
          <a:p>
            <a:pPr algn="ctr">
              <a:lnSpc>
                <a:spcPct val="115000"/>
              </a:lnSpc>
              <a:spcAft>
                <a:spcPts val="1000"/>
              </a:spcAft>
            </a:pPr>
            <a:r>
              <a:rPr lang="en-GB" sz="1400" b="1" dirty="0">
                <a:effectLst/>
                <a:latin typeface="Century Gothic" panose="020B0502020202020204" pitchFamily="34" charset="0"/>
                <a:ea typeface="Calibri"/>
                <a:cs typeface="Times New Roman"/>
              </a:rPr>
              <a:t>“The love of God knows no limits and excludes nobody, no matter what they do or what they believe.”</a:t>
            </a:r>
            <a:endParaRPr lang="en-GB" sz="1100" b="1" dirty="0">
              <a:effectLst/>
              <a:latin typeface="Century Gothic" panose="020B0502020202020204" pitchFamily="34" charset="0"/>
              <a:ea typeface="Calibri"/>
              <a:cs typeface="Times New Roman"/>
            </a:endParaRPr>
          </a:p>
        </p:txBody>
      </p:sp>
      <p:sp>
        <p:nvSpPr>
          <p:cNvPr id="8" name="Text Box 2"/>
          <p:cNvSpPr txBox="1">
            <a:spLocks noChangeArrowheads="1"/>
          </p:cNvSpPr>
          <p:nvPr/>
        </p:nvSpPr>
        <p:spPr bwMode="auto">
          <a:xfrm>
            <a:off x="128647" y="933852"/>
            <a:ext cx="2915816" cy="565091"/>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spAutoFit/>
          </a:bodyPr>
          <a:lstStyle/>
          <a:p>
            <a:pPr algn="ctr">
              <a:lnSpc>
                <a:spcPct val="115000"/>
              </a:lnSpc>
              <a:spcAft>
                <a:spcPts val="1000"/>
              </a:spcAft>
            </a:pPr>
            <a:r>
              <a:rPr lang="en-GB" sz="1400" b="1" dirty="0">
                <a:effectLst/>
                <a:latin typeface="Century Gothic" panose="020B0502020202020204" pitchFamily="34" charset="0"/>
                <a:ea typeface="Calibri"/>
                <a:cs typeface="Times New Roman"/>
              </a:rPr>
              <a:t>“Be happy, do good and leave them room to play.”</a:t>
            </a:r>
            <a:endParaRPr lang="en-GB" sz="1100" b="1" dirty="0">
              <a:effectLst/>
              <a:latin typeface="Century Gothic" panose="020B0502020202020204" pitchFamily="34" charset="0"/>
              <a:ea typeface="Calibri"/>
              <a:cs typeface="Times New Roman"/>
            </a:endParaRPr>
          </a:p>
        </p:txBody>
      </p:sp>
      <p:sp>
        <p:nvSpPr>
          <p:cNvPr id="9" name="Text Box 2"/>
          <p:cNvSpPr txBox="1">
            <a:spLocks noChangeArrowheads="1"/>
          </p:cNvSpPr>
          <p:nvPr/>
        </p:nvSpPr>
        <p:spPr bwMode="auto">
          <a:xfrm>
            <a:off x="497449" y="258119"/>
            <a:ext cx="3413760" cy="368300"/>
          </a:xfrm>
          <a:prstGeom prst="rect">
            <a:avLst/>
          </a:prstGeom>
          <a:ln>
            <a:headEnd/>
            <a:tailEnd/>
          </a:ln>
        </p:spPr>
        <p:style>
          <a:lnRef idx="0">
            <a:schemeClr val="dk1"/>
          </a:lnRef>
          <a:fillRef idx="3">
            <a:schemeClr val="dk1"/>
          </a:fillRef>
          <a:effectRef idx="3">
            <a:schemeClr val="dk1"/>
          </a:effectRef>
          <a:fontRef idx="minor">
            <a:schemeClr val="lt1"/>
          </a:fontRef>
        </p:style>
        <p:txBody>
          <a:bodyPr rot="0" vert="horz" wrap="square" lIns="91440" tIns="45720" rIns="91440" bIns="45720" anchor="t" anchorCtr="0">
            <a:noAutofit/>
          </a:bodyPr>
          <a:lstStyle/>
          <a:p>
            <a:pPr algn="ctr">
              <a:lnSpc>
                <a:spcPct val="115000"/>
              </a:lnSpc>
              <a:spcAft>
                <a:spcPts val="1000"/>
              </a:spcAft>
            </a:pPr>
            <a:r>
              <a:rPr lang="en-GB" sz="1800" b="1" dirty="0">
                <a:effectLst/>
                <a:ea typeface="Calibri"/>
                <a:cs typeface="Times New Roman"/>
              </a:rPr>
              <a:t>Don Bosco’s Oratory Model</a:t>
            </a:r>
            <a:endParaRPr lang="en-GB" sz="1100" dirty="0">
              <a:effectLst/>
              <a:ea typeface="Calibri"/>
              <a:cs typeface="Times New Roman"/>
            </a:endParaRPr>
          </a:p>
        </p:txBody>
      </p:sp>
      <p:sp>
        <p:nvSpPr>
          <p:cNvPr id="14" name="Text Box 2"/>
          <p:cNvSpPr txBox="1">
            <a:spLocks noChangeArrowheads="1"/>
          </p:cNvSpPr>
          <p:nvPr/>
        </p:nvSpPr>
        <p:spPr bwMode="auto">
          <a:xfrm>
            <a:off x="128647" y="2309178"/>
            <a:ext cx="1836004" cy="1853071"/>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600" b="1" dirty="0">
                <a:effectLst/>
                <a:latin typeface="Century Gothic" panose="020B0502020202020204" pitchFamily="34" charset="0"/>
                <a:ea typeface="Calibri"/>
                <a:cs typeface="Times New Roman"/>
              </a:rPr>
              <a:t>Salesian Presence</a:t>
            </a:r>
            <a:endParaRPr lang="en-GB" sz="1100" dirty="0">
              <a:effectLst/>
              <a:latin typeface="Century Gothic" panose="020B0502020202020204" pitchFamily="34" charset="0"/>
              <a:ea typeface="Calibri"/>
              <a:cs typeface="Times New Roman"/>
            </a:endParaRPr>
          </a:p>
          <a:p>
            <a:pPr algn="ctr">
              <a:lnSpc>
                <a:spcPct val="115000"/>
              </a:lnSpc>
              <a:spcAft>
                <a:spcPts val="1000"/>
              </a:spcAft>
            </a:pPr>
            <a:r>
              <a:rPr lang="en-GB" sz="1400" i="1" dirty="0">
                <a:effectLst/>
                <a:latin typeface="Century Gothic" panose="020B0502020202020204" pitchFamily="34" charset="0"/>
                <a:ea typeface="Calibri"/>
                <a:cs typeface="Times New Roman"/>
              </a:rPr>
              <a:t>The simple act of being without intent.</a:t>
            </a:r>
            <a:endParaRPr lang="en-GB" sz="1100" dirty="0">
              <a:effectLst/>
              <a:latin typeface="Century Gothic" panose="020B0502020202020204" pitchFamily="34" charset="0"/>
              <a:ea typeface="Calibri"/>
              <a:cs typeface="Times New Roman"/>
            </a:endParaRPr>
          </a:p>
          <a:p>
            <a:pPr>
              <a:lnSpc>
                <a:spcPct val="115000"/>
              </a:lnSpc>
              <a:spcAft>
                <a:spcPts val="1000"/>
              </a:spcAft>
            </a:pPr>
            <a:r>
              <a:rPr lang="en-GB" sz="1100" dirty="0">
                <a:effectLst/>
                <a:latin typeface="Century Gothic" panose="020B0502020202020204" pitchFamily="34" charset="0"/>
                <a:ea typeface="Calibri"/>
                <a:cs typeface="Times New Roman"/>
              </a:rPr>
              <a:t> </a:t>
            </a:r>
          </a:p>
        </p:txBody>
      </p:sp>
      <p:cxnSp>
        <p:nvCxnSpPr>
          <p:cNvPr id="15" name="Straight Arrow Connector 14"/>
          <p:cNvCxnSpPr/>
          <p:nvPr/>
        </p:nvCxnSpPr>
        <p:spPr>
          <a:xfrm flipH="1">
            <a:off x="4551136" y="2668791"/>
            <a:ext cx="3135585" cy="761229"/>
          </a:xfrm>
          <a:prstGeom prst="straightConnector1">
            <a:avLst/>
          </a:prstGeom>
          <a:ln w="38100">
            <a:tailEnd type="arrow"/>
          </a:ln>
        </p:spPr>
        <p:style>
          <a:lnRef idx="2">
            <a:schemeClr val="accent6"/>
          </a:lnRef>
          <a:fillRef idx="0">
            <a:schemeClr val="accent6"/>
          </a:fillRef>
          <a:effectRef idx="1">
            <a:schemeClr val="accent6"/>
          </a:effectRef>
          <a:fontRef idx="minor">
            <a:schemeClr val="tx1"/>
          </a:fontRef>
        </p:style>
      </p:cxnSp>
      <p:sp>
        <p:nvSpPr>
          <p:cNvPr id="16" name="Text Box 2"/>
          <p:cNvSpPr txBox="1">
            <a:spLocks noChangeArrowheads="1"/>
          </p:cNvSpPr>
          <p:nvPr/>
        </p:nvSpPr>
        <p:spPr bwMode="auto">
          <a:xfrm>
            <a:off x="7524328" y="1844824"/>
            <a:ext cx="1382335" cy="1353191"/>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600" b="1" dirty="0">
                <a:effectLst/>
                <a:latin typeface="Century Gothic" panose="020B0502020202020204" pitchFamily="34" charset="0"/>
                <a:ea typeface="Calibri"/>
                <a:cs typeface="Times New Roman"/>
              </a:rPr>
              <a:t>God Centred</a:t>
            </a:r>
            <a:endParaRPr lang="en-GB" sz="1100" dirty="0">
              <a:effectLst/>
              <a:latin typeface="Century Gothic" panose="020B0502020202020204" pitchFamily="34" charset="0"/>
              <a:ea typeface="Calibri"/>
              <a:cs typeface="Times New Roman"/>
            </a:endParaRPr>
          </a:p>
          <a:p>
            <a:pPr algn="ctr">
              <a:lnSpc>
                <a:spcPct val="115000"/>
              </a:lnSpc>
              <a:spcAft>
                <a:spcPts val="1000"/>
              </a:spcAft>
            </a:pPr>
            <a:r>
              <a:rPr lang="en-GB" sz="1600" i="1" dirty="0">
                <a:effectLst/>
                <a:latin typeface="Century Gothic" panose="020B0502020202020204" pitchFamily="34" charset="0"/>
                <a:ea typeface="Calibri"/>
                <a:cs typeface="Times New Roman"/>
              </a:rPr>
              <a:t> Vocation at the heart</a:t>
            </a:r>
            <a:endParaRPr lang="en-GB" sz="1100" dirty="0">
              <a:effectLst/>
              <a:latin typeface="Century Gothic" panose="020B0502020202020204" pitchFamily="34" charset="0"/>
              <a:ea typeface="Calibri"/>
              <a:cs typeface="Times New Roman"/>
            </a:endParaRPr>
          </a:p>
        </p:txBody>
      </p:sp>
      <p:sp>
        <p:nvSpPr>
          <p:cNvPr id="22" name="Oval 21"/>
          <p:cNvSpPr/>
          <p:nvPr/>
        </p:nvSpPr>
        <p:spPr>
          <a:xfrm>
            <a:off x="3842068" y="2712720"/>
            <a:ext cx="1459865" cy="1432560"/>
          </a:xfrm>
          <a:prstGeom prst="ellipse">
            <a:avLst/>
          </a:prstGeom>
          <a:noFill/>
          <a:ln w="57150"/>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6" name="Straight Arrow Connector 25"/>
          <p:cNvCxnSpPr/>
          <p:nvPr/>
        </p:nvCxnSpPr>
        <p:spPr>
          <a:xfrm>
            <a:off x="1818601" y="2775886"/>
            <a:ext cx="2092608" cy="437090"/>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9224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p:bldP spid="16"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59832" y="332656"/>
            <a:ext cx="5904656" cy="6063198"/>
          </a:xfrm>
          <a:prstGeom prst="rect">
            <a:avLst/>
          </a:prstGeom>
          <a:noFill/>
        </p:spPr>
        <p:txBody>
          <a:bodyPr wrap="square" rtlCol="0">
            <a:spAutoFit/>
          </a:bodyPr>
          <a:lstStyle/>
          <a:p>
            <a:pPr algn="ctr"/>
            <a:r>
              <a:rPr lang="en-GB" sz="4000" b="1" dirty="0">
                <a:solidFill>
                  <a:schemeClr val="accent5">
                    <a:lumMod val="75000"/>
                  </a:schemeClr>
                </a:solidFill>
                <a:latin typeface="Century Gothic" charset="0"/>
                <a:ea typeface="Century Gothic" charset="0"/>
                <a:cs typeface="Century Gothic" charset="0"/>
              </a:rPr>
              <a:t>HOME</a:t>
            </a:r>
            <a:r>
              <a:rPr lang="en-GB" sz="2400" dirty="0">
                <a:solidFill>
                  <a:schemeClr val="accent5">
                    <a:lumMod val="75000"/>
                  </a:schemeClr>
                </a:solidFill>
                <a:latin typeface="Century Gothic" charset="0"/>
                <a:ea typeface="Century Gothic" charset="0"/>
                <a:cs typeface="Century Gothic" charset="0"/>
              </a:rPr>
              <a:t> </a:t>
            </a:r>
            <a:r>
              <a:rPr lang="en-GB" sz="2400" dirty="0">
                <a:latin typeface="Century Gothic" charset="0"/>
                <a:ea typeface="Century Gothic" charset="0"/>
                <a:cs typeface="Century Gothic" charset="0"/>
              </a:rPr>
              <a:t>– a place where;</a:t>
            </a:r>
          </a:p>
          <a:p>
            <a:pPr algn="ctr"/>
            <a:endParaRPr lang="en-GB" dirty="0">
              <a:latin typeface="Century Gothic" charset="0"/>
              <a:ea typeface="Century Gothic" charset="0"/>
              <a:cs typeface="Century Gothic" charset="0"/>
            </a:endParaRPr>
          </a:p>
          <a:p>
            <a:pPr marL="285750" indent="-285750">
              <a:buFont typeface="Wingdings" charset="2"/>
              <a:buChar char="§"/>
            </a:pPr>
            <a:r>
              <a:rPr lang="en-GB" dirty="0">
                <a:latin typeface="Century Gothic" charset="0"/>
                <a:ea typeface="Century Gothic" charset="0"/>
                <a:cs typeface="Century Gothic" charset="0"/>
              </a:rPr>
              <a:t>All are welcomed</a:t>
            </a:r>
          </a:p>
          <a:p>
            <a:pPr marL="285750" indent="-285750">
              <a:buFont typeface="Wingdings" charset="2"/>
              <a:buChar char="§"/>
            </a:pPr>
            <a:r>
              <a:rPr lang="en-GB" dirty="0">
                <a:latin typeface="Century Gothic" charset="0"/>
                <a:ea typeface="Century Gothic" charset="0"/>
                <a:cs typeface="Century Gothic" charset="0"/>
              </a:rPr>
              <a:t>There is a real sense of belonging</a:t>
            </a:r>
          </a:p>
          <a:p>
            <a:pPr marL="285750" indent="-285750">
              <a:buFont typeface="Wingdings" charset="2"/>
              <a:buChar char="§"/>
            </a:pPr>
            <a:r>
              <a:rPr lang="en-GB" dirty="0">
                <a:latin typeface="Century Gothic" charset="0"/>
                <a:ea typeface="Century Gothic" charset="0"/>
                <a:cs typeface="Century Gothic" charset="0"/>
              </a:rPr>
              <a:t>They have responsibility and can play an active part</a:t>
            </a:r>
          </a:p>
          <a:p>
            <a:pPr marL="285750" indent="-285750">
              <a:buFont typeface="Wingdings" charset="2"/>
              <a:buChar char="§"/>
            </a:pPr>
            <a:r>
              <a:rPr lang="en-GB" dirty="0">
                <a:latin typeface="Century Gothic" charset="0"/>
                <a:ea typeface="Century Gothic" charset="0"/>
                <a:cs typeface="Century Gothic" charset="0"/>
              </a:rPr>
              <a:t>They are trusted and respected</a:t>
            </a:r>
          </a:p>
          <a:p>
            <a:pPr marL="285750" indent="-285750">
              <a:buFont typeface="Wingdings" charset="2"/>
              <a:buChar char="§"/>
            </a:pPr>
            <a:r>
              <a:rPr lang="en-GB" dirty="0">
                <a:latin typeface="Century Gothic" charset="0"/>
                <a:ea typeface="Century Gothic" charset="0"/>
                <a:cs typeface="Century Gothic" charset="0"/>
              </a:rPr>
              <a:t>Accepted as they are, broken or whole</a:t>
            </a:r>
          </a:p>
          <a:p>
            <a:pPr marL="285750" indent="-285750">
              <a:buFont typeface="Wingdings" charset="2"/>
              <a:buChar char="§"/>
            </a:pPr>
            <a:r>
              <a:rPr lang="en-GB" dirty="0">
                <a:latin typeface="Century Gothic" charset="0"/>
                <a:ea typeface="Century Gothic" charset="0"/>
                <a:cs typeface="Century Gothic" charset="0"/>
              </a:rPr>
              <a:t>Not turned away when they make a mistake</a:t>
            </a:r>
          </a:p>
          <a:p>
            <a:pPr marL="285750" indent="-285750">
              <a:buFont typeface="Arial" panose="020B0604020202020204" pitchFamily="34" charset="0"/>
              <a:buChar char="•"/>
            </a:pPr>
            <a:endParaRPr lang="en-GB" dirty="0">
              <a:latin typeface="Century Gothic" charset="0"/>
              <a:ea typeface="Century Gothic" charset="0"/>
              <a:cs typeface="Century Gothic" charset="0"/>
            </a:endParaRPr>
          </a:p>
          <a:p>
            <a:pPr algn="ctr"/>
            <a:r>
              <a:rPr lang="en-GB" sz="2400" dirty="0">
                <a:latin typeface="Century Gothic" charset="0"/>
                <a:ea typeface="Century Gothic" charset="0"/>
                <a:cs typeface="Century Gothic" charset="0"/>
              </a:rPr>
              <a:t>The creation of a </a:t>
            </a:r>
            <a:r>
              <a:rPr lang="en-GB" sz="2400" b="1" dirty="0">
                <a:solidFill>
                  <a:schemeClr val="accent5">
                    <a:lumMod val="75000"/>
                  </a:schemeClr>
                </a:solidFill>
                <a:latin typeface="Century Gothic" charset="0"/>
                <a:ea typeface="Century Gothic" charset="0"/>
                <a:cs typeface="Century Gothic" charset="0"/>
              </a:rPr>
              <a:t>truly family spirit </a:t>
            </a:r>
            <a:r>
              <a:rPr lang="en-GB" sz="2400" dirty="0">
                <a:latin typeface="Century Gothic" charset="0"/>
                <a:ea typeface="Century Gothic" charset="0"/>
                <a:cs typeface="Century Gothic" charset="0"/>
              </a:rPr>
              <a:t>was the foundation of his approach to education</a:t>
            </a:r>
          </a:p>
          <a:p>
            <a:pPr algn="ctr"/>
            <a:endParaRPr lang="en-GB" sz="2400" dirty="0">
              <a:latin typeface="Century Gothic" charset="0"/>
              <a:ea typeface="Century Gothic" charset="0"/>
              <a:cs typeface="Century Gothic" charset="0"/>
            </a:endParaRPr>
          </a:p>
          <a:p>
            <a:pPr marL="342900" indent="-342900">
              <a:buFont typeface="Wingdings" charset="2"/>
              <a:buChar char="§"/>
            </a:pPr>
            <a:r>
              <a:rPr lang="en-GB" dirty="0">
                <a:solidFill>
                  <a:srgbClr val="7030A0"/>
                </a:solidFill>
                <a:latin typeface="Century Gothic" charset="0"/>
                <a:ea typeface="Century Gothic" charset="0"/>
                <a:cs typeface="Century Gothic" charset="0"/>
              </a:rPr>
              <a:t>Inclusive</a:t>
            </a:r>
          </a:p>
          <a:p>
            <a:pPr marL="342900" indent="-342900">
              <a:buFont typeface="Wingdings" charset="2"/>
              <a:buChar char="§"/>
            </a:pPr>
            <a:r>
              <a:rPr lang="en-GB" dirty="0">
                <a:solidFill>
                  <a:srgbClr val="7030A0"/>
                </a:solidFill>
                <a:latin typeface="Century Gothic" charset="0"/>
                <a:ea typeface="Century Gothic" charset="0"/>
                <a:cs typeface="Century Gothic" charset="0"/>
              </a:rPr>
              <a:t>No alternative education provision</a:t>
            </a:r>
          </a:p>
          <a:p>
            <a:pPr marL="342900" indent="-342900">
              <a:buFont typeface="Wingdings" charset="2"/>
              <a:buChar char="§"/>
            </a:pPr>
            <a:r>
              <a:rPr lang="en-GB" dirty="0">
                <a:solidFill>
                  <a:srgbClr val="7030A0"/>
                </a:solidFill>
                <a:latin typeface="Century Gothic" charset="0"/>
                <a:ea typeface="Century Gothic" charset="0"/>
                <a:cs typeface="Century Gothic" charset="0"/>
              </a:rPr>
              <a:t>Care, Guidance and Support structure</a:t>
            </a:r>
          </a:p>
          <a:p>
            <a:pPr marL="342900" indent="-342900">
              <a:buFont typeface="Wingdings" charset="2"/>
              <a:buChar char="§"/>
            </a:pPr>
            <a:r>
              <a:rPr lang="en-GB" dirty="0">
                <a:solidFill>
                  <a:srgbClr val="7030A0"/>
                </a:solidFill>
                <a:latin typeface="Century Gothic" charset="0"/>
                <a:ea typeface="Century Gothic" charset="0"/>
                <a:cs typeface="Century Gothic" charset="0"/>
              </a:rPr>
              <a:t>Restorative Justice</a:t>
            </a:r>
          </a:p>
          <a:p>
            <a:pPr marL="342900" indent="-342900">
              <a:buFont typeface="Wingdings" charset="2"/>
              <a:buChar char="§"/>
            </a:pPr>
            <a:r>
              <a:rPr lang="en-GB" dirty="0">
                <a:solidFill>
                  <a:srgbClr val="7030A0"/>
                </a:solidFill>
                <a:latin typeface="Century Gothic" charset="0"/>
                <a:ea typeface="Century Gothic" charset="0"/>
                <a:cs typeface="Century Gothic" charset="0"/>
              </a:rPr>
              <a:t>National and International network</a:t>
            </a:r>
          </a:p>
        </p:txBody>
      </p:sp>
    </p:spTree>
    <p:extLst>
      <p:ext uri="{BB962C8B-B14F-4D97-AF65-F5344CB8AC3E}">
        <p14:creationId xmlns:p14="http://schemas.microsoft.com/office/powerpoint/2010/main" val="3143044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95536" y="332656"/>
            <a:ext cx="5904656" cy="6032421"/>
          </a:xfrm>
          <a:prstGeom prst="rect">
            <a:avLst/>
          </a:prstGeom>
        </p:spPr>
        <p:txBody>
          <a:bodyPr wrap="square">
            <a:spAutoFit/>
          </a:bodyPr>
          <a:lstStyle/>
          <a:p>
            <a:pPr algn="ctr"/>
            <a:r>
              <a:rPr lang="en-GB" sz="4000" b="1" dirty="0">
                <a:solidFill>
                  <a:schemeClr val="accent5">
                    <a:lumMod val="75000"/>
                  </a:schemeClr>
                </a:solidFill>
                <a:latin typeface="Century Gothic" charset="0"/>
                <a:ea typeface="Century Gothic" charset="0"/>
                <a:cs typeface="Century Gothic" charset="0"/>
              </a:rPr>
              <a:t>School</a:t>
            </a:r>
            <a:r>
              <a:rPr lang="en-GB" sz="4000" dirty="0">
                <a:latin typeface="Century Gothic" charset="0"/>
                <a:ea typeface="Century Gothic" charset="0"/>
                <a:cs typeface="Century Gothic" charset="0"/>
              </a:rPr>
              <a:t> </a:t>
            </a:r>
            <a:r>
              <a:rPr lang="en-GB" dirty="0">
                <a:latin typeface="Century Gothic" charset="0"/>
                <a:ea typeface="Century Gothic" charset="0"/>
                <a:cs typeface="Century Gothic" charset="0"/>
              </a:rPr>
              <a:t>– a place which;</a:t>
            </a:r>
          </a:p>
          <a:p>
            <a:pPr algn="ctr"/>
            <a:endParaRPr lang="en-GB" dirty="0">
              <a:latin typeface="Century Gothic" charset="0"/>
              <a:ea typeface="Century Gothic" charset="0"/>
              <a:cs typeface="Century Gothic" charset="0"/>
            </a:endParaRPr>
          </a:p>
          <a:p>
            <a:pPr marL="285750" indent="-285750">
              <a:buFont typeface="Wingdings" charset="2"/>
              <a:buChar char="§"/>
            </a:pPr>
            <a:r>
              <a:rPr lang="en-GB" dirty="0">
                <a:latin typeface="Century Gothic" charset="0"/>
                <a:ea typeface="Century Gothic" charset="0"/>
                <a:cs typeface="Century Gothic" charset="0"/>
              </a:rPr>
              <a:t>Prepares young people for life and duties</a:t>
            </a:r>
          </a:p>
          <a:p>
            <a:pPr marL="285750" indent="-285750">
              <a:buFont typeface="Wingdings" charset="2"/>
              <a:buChar char="§"/>
            </a:pPr>
            <a:r>
              <a:rPr lang="en-GB" dirty="0">
                <a:latin typeface="Century Gothic" charset="0"/>
                <a:ea typeface="Century Gothic" charset="0"/>
                <a:cs typeface="Century Gothic" charset="0"/>
              </a:rPr>
              <a:t>Gives them the necessary academic and technical resources to enable them to be ‘honest citizens’</a:t>
            </a:r>
          </a:p>
          <a:p>
            <a:pPr marL="285750" indent="-285750">
              <a:buFont typeface="Wingdings" charset="2"/>
              <a:buChar char="§"/>
            </a:pPr>
            <a:endParaRPr lang="en-GB" dirty="0">
              <a:latin typeface="Century Gothic" charset="0"/>
              <a:ea typeface="Century Gothic" charset="0"/>
              <a:cs typeface="Century Gothic" charset="0"/>
            </a:endParaRPr>
          </a:p>
          <a:p>
            <a:pPr marL="285750" indent="-285750">
              <a:buFont typeface="Wingdings" charset="2"/>
              <a:buChar char="§"/>
            </a:pPr>
            <a:r>
              <a:rPr lang="en-GB" b="1" dirty="0">
                <a:solidFill>
                  <a:srgbClr val="7030A0"/>
                </a:solidFill>
                <a:latin typeface="Century Gothic" charset="0"/>
                <a:ea typeface="Century Gothic" charset="0"/>
                <a:cs typeface="Century Gothic" charset="0"/>
              </a:rPr>
              <a:t>40% in 2009 – 75% 2016 with 0.41 Progress 8</a:t>
            </a:r>
          </a:p>
          <a:p>
            <a:pPr marL="285750" indent="-285750">
              <a:buFont typeface="Wingdings" charset="2"/>
              <a:buChar char="§"/>
            </a:pPr>
            <a:r>
              <a:rPr lang="en-GB" dirty="0">
                <a:solidFill>
                  <a:srgbClr val="7030A0"/>
                </a:solidFill>
                <a:latin typeface="Century Gothic" charset="0"/>
                <a:ea typeface="Century Gothic" charset="0"/>
                <a:cs typeface="Century Gothic" charset="0"/>
              </a:rPr>
              <a:t>Recruitment of staff who fully support the Salesian ethos of our school</a:t>
            </a:r>
          </a:p>
          <a:p>
            <a:pPr marL="285750" indent="-285750">
              <a:buFont typeface="Wingdings" charset="2"/>
              <a:buChar char="§"/>
            </a:pPr>
            <a:r>
              <a:rPr lang="en-GB" dirty="0">
                <a:solidFill>
                  <a:srgbClr val="7030A0"/>
                </a:solidFill>
                <a:latin typeface="Century Gothic" charset="0"/>
                <a:ea typeface="Century Gothic" charset="0"/>
                <a:cs typeface="Century Gothic" charset="0"/>
              </a:rPr>
              <a:t>School Council</a:t>
            </a:r>
          </a:p>
          <a:p>
            <a:pPr marL="285750" indent="-285750">
              <a:buFont typeface="Wingdings" charset="2"/>
              <a:buChar char="§"/>
            </a:pPr>
            <a:r>
              <a:rPr lang="en-GB" dirty="0">
                <a:solidFill>
                  <a:srgbClr val="7030A0"/>
                </a:solidFill>
                <a:latin typeface="Century Gothic" charset="0"/>
                <a:ea typeface="Century Gothic" charset="0"/>
                <a:cs typeface="Century Gothic" charset="0"/>
              </a:rPr>
              <a:t>SMART behaviour policy</a:t>
            </a:r>
          </a:p>
          <a:p>
            <a:pPr marL="285750" indent="-285750">
              <a:buFont typeface="Wingdings" charset="2"/>
              <a:buChar char="§"/>
            </a:pPr>
            <a:r>
              <a:rPr lang="en-GB" dirty="0">
                <a:solidFill>
                  <a:srgbClr val="7030A0"/>
                </a:solidFill>
                <a:latin typeface="Century Gothic" charset="0"/>
                <a:ea typeface="Century Gothic" charset="0"/>
                <a:cs typeface="Century Gothic" charset="0"/>
              </a:rPr>
              <a:t>Rewards and Consequences</a:t>
            </a:r>
          </a:p>
          <a:p>
            <a:pPr marL="285750" indent="-285750">
              <a:buFont typeface="Wingdings" charset="2"/>
              <a:buChar char="§"/>
            </a:pPr>
            <a:r>
              <a:rPr lang="en-GB" dirty="0">
                <a:solidFill>
                  <a:srgbClr val="7030A0"/>
                </a:solidFill>
                <a:latin typeface="Century Gothic" charset="0"/>
                <a:ea typeface="Century Gothic" charset="0"/>
                <a:cs typeface="Century Gothic" charset="0"/>
              </a:rPr>
              <a:t>Nurture provision</a:t>
            </a:r>
          </a:p>
          <a:p>
            <a:pPr marL="285750" indent="-285750">
              <a:buFont typeface="Wingdings" charset="2"/>
              <a:buChar char="§"/>
            </a:pPr>
            <a:r>
              <a:rPr lang="en-GB" dirty="0">
                <a:solidFill>
                  <a:srgbClr val="7030A0"/>
                </a:solidFill>
                <a:latin typeface="Century Gothic" charset="0"/>
                <a:ea typeface="Century Gothic" charset="0"/>
                <a:cs typeface="Century Gothic" charset="0"/>
              </a:rPr>
              <a:t>Bosco Centre</a:t>
            </a:r>
          </a:p>
          <a:p>
            <a:pPr marL="285750" indent="-285750">
              <a:buFont typeface="Wingdings" charset="2"/>
              <a:buChar char="§"/>
            </a:pPr>
            <a:r>
              <a:rPr lang="en-GB" dirty="0">
                <a:solidFill>
                  <a:srgbClr val="7030A0"/>
                </a:solidFill>
                <a:latin typeface="Century Gothic" charset="0"/>
                <a:ea typeface="Century Gothic" charset="0"/>
                <a:cs typeface="Century Gothic" charset="0"/>
              </a:rPr>
              <a:t>Appropriate pathways</a:t>
            </a:r>
          </a:p>
          <a:p>
            <a:pPr marL="285750" indent="-285750">
              <a:buFont typeface="Arial" panose="020B0604020202020204" pitchFamily="34" charset="0"/>
              <a:buChar char="•"/>
            </a:pPr>
            <a:endParaRPr lang="en-GB" dirty="0">
              <a:solidFill>
                <a:srgbClr val="FF0000"/>
              </a:solidFill>
              <a:latin typeface="Century Gothic" charset="0"/>
              <a:ea typeface="Century Gothic" charset="0"/>
              <a:cs typeface="Century Gothic" charset="0"/>
            </a:endParaRPr>
          </a:p>
          <a:p>
            <a:pPr algn="ctr"/>
            <a:r>
              <a:rPr lang="en-GB" sz="2000" b="1" i="1" dirty="0">
                <a:latin typeface="Century Gothic" charset="0"/>
                <a:ea typeface="Century Gothic" charset="0"/>
                <a:cs typeface="Century Gothic" charset="0"/>
              </a:rPr>
              <a:t>‘Judge us on the way we meet the needs of our most vulnerable student’</a:t>
            </a:r>
          </a:p>
          <a:p>
            <a:pPr marL="285750" indent="-285750">
              <a:buFont typeface="Arial" panose="020B0604020202020204" pitchFamily="34" charset="0"/>
              <a:buChar char="•"/>
            </a:pPr>
            <a:endParaRPr lang="en-GB" dirty="0">
              <a:solidFill>
                <a:srgbClr val="FF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031385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59832" y="404664"/>
            <a:ext cx="5760640" cy="4585871"/>
          </a:xfrm>
          <a:prstGeom prst="rect">
            <a:avLst/>
          </a:prstGeom>
          <a:noFill/>
        </p:spPr>
        <p:txBody>
          <a:bodyPr wrap="square" rtlCol="0">
            <a:spAutoFit/>
          </a:bodyPr>
          <a:lstStyle/>
          <a:p>
            <a:pPr algn="ctr"/>
            <a:r>
              <a:rPr lang="en-GB" sz="4000" b="1" dirty="0">
                <a:solidFill>
                  <a:schemeClr val="accent5">
                    <a:lumMod val="75000"/>
                  </a:schemeClr>
                </a:solidFill>
                <a:latin typeface="Century Gothic" charset="0"/>
                <a:ea typeface="Century Gothic" charset="0"/>
                <a:cs typeface="Century Gothic" charset="0"/>
              </a:rPr>
              <a:t>PLAYGROUND</a:t>
            </a:r>
            <a:r>
              <a:rPr lang="en-GB" dirty="0">
                <a:solidFill>
                  <a:schemeClr val="accent5">
                    <a:lumMod val="75000"/>
                  </a:schemeClr>
                </a:solidFill>
                <a:latin typeface="Century Gothic" charset="0"/>
                <a:ea typeface="Century Gothic" charset="0"/>
                <a:cs typeface="Century Gothic" charset="0"/>
              </a:rPr>
              <a:t> </a:t>
            </a:r>
            <a:r>
              <a:rPr lang="en-GB" dirty="0">
                <a:latin typeface="Century Gothic" charset="0"/>
                <a:ea typeface="Century Gothic" charset="0"/>
                <a:cs typeface="Century Gothic" charset="0"/>
              </a:rPr>
              <a:t>– a place where;</a:t>
            </a:r>
          </a:p>
          <a:p>
            <a:pPr marL="285750" indent="-285750" algn="ctr">
              <a:buFont typeface="Arial" panose="020B0604020202020204" pitchFamily="34" charset="0"/>
              <a:buChar char="•"/>
            </a:pPr>
            <a:endParaRPr lang="en-GB" dirty="0">
              <a:latin typeface="Century Gothic" charset="0"/>
              <a:ea typeface="Century Gothic" charset="0"/>
              <a:cs typeface="Century Gothic" charset="0"/>
            </a:endParaRPr>
          </a:p>
          <a:p>
            <a:pPr marL="285750" indent="-285750">
              <a:buFont typeface="Wingdings" charset="2"/>
              <a:buChar char="§"/>
            </a:pPr>
            <a:r>
              <a:rPr lang="en-GB" dirty="0">
                <a:latin typeface="Century Gothic" charset="0"/>
                <a:ea typeface="Century Gothic" charset="0"/>
                <a:cs typeface="Century Gothic" charset="0"/>
              </a:rPr>
              <a:t>With friends and companions they can have fun and be joyful</a:t>
            </a:r>
          </a:p>
          <a:p>
            <a:pPr marL="285750" indent="-285750">
              <a:buFont typeface="Wingdings" charset="2"/>
              <a:buChar char="§"/>
            </a:pPr>
            <a:r>
              <a:rPr lang="en-GB" dirty="0">
                <a:latin typeface="Century Gothic" charset="0"/>
                <a:ea typeface="Century Gothic" charset="0"/>
                <a:cs typeface="Century Gothic" charset="0"/>
              </a:rPr>
              <a:t>Young people can be themselves</a:t>
            </a:r>
          </a:p>
          <a:p>
            <a:pPr marL="285750" indent="-285750">
              <a:buFont typeface="Wingdings" charset="2"/>
              <a:buChar char="§"/>
            </a:pPr>
            <a:r>
              <a:rPr lang="en-GB" dirty="0">
                <a:latin typeface="Century Gothic" charset="0"/>
                <a:ea typeface="Century Gothic" charset="0"/>
                <a:cs typeface="Century Gothic" charset="0"/>
              </a:rPr>
              <a:t>Relationships are formed between each other and with their educators</a:t>
            </a:r>
          </a:p>
          <a:p>
            <a:pPr marL="285750" indent="-285750">
              <a:buFont typeface="Wingdings" charset="2"/>
              <a:buChar char="§"/>
            </a:pPr>
            <a:endParaRPr lang="en-GB" dirty="0">
              <a:solidFill>
                <a:srgbClr val="FF0000"/>
              </a:solidFill>
              <a:latin typeface="Century Gothic" charset="0"/>
              <a:ea typeface="Century Gothic" charset="0"/>
              <a:cs typeface="Century Gothic" charset="0"/>
            </a:endParaRPr>
          </a:p>
          <a:p>
            <a:pPr marL="285750" indent="-285750">
              <a:buFont typeface="Wingdings" charset="2"/>
              <a:buChar char="§"/>
            </a:pPr>
            <a:r>
              <a:rPr lang="en-GB" dirty="0">
                <a:solidFill>
                  <a:srgbClr val="7030A0"/>
                </a:solidFill>
                <a:latin typeface="Century Gothic" charset="0"/>
                <a:ea typeface="Century Gothic" charset="0"/>
                <a:cs typeface="Century Gothic" charset="0"/>
              </a:rPr>
              <a:t>Relationships between staff and students</a:t>
            </a:r>
          </a:p>
          <a:p>
            <a:pPr marL="285750" indent="-285750">
              <a:buFont typeface="Wingdings" charset="2"/>
              <a:buChar char="§"/>
            </a:pPr>
            <a:r>
              <a:rPr lang="en-GB" dirty="0">
                <a:solidFill>
                  <a:srgbClr val="7030A0"/>
                </a:solidFill>
                <a:latin typeface="Century Gothic" charset="0"/>
                <a:ea typeface="Century Gothic" charset="0"/>
                <a:cs typeface="Century Gothic" charset="0"/>
              </a:rPr>
              <a:t>School holidays abroad</a:t>
            </a:r>
          </a:p>
          <a:p>
            <a:pPr marL="285750" indent="-285750">
              <a:buFont typeface="Wingdings" charset="2"/>
              <a:buChar char="§"/>
            </a:pPr>
            <a:r>
              <a:rPr lang="en-GB" dirty="0">
                <a:solidFill>
                  <a:srgbClr val="7030A0"/>
                </a:solidFill>
                <a:latin typeface="Century Gothic" charset="0"/>
                <a:ea typeface="Century Gothic" charset="0"/>
                <a:cs typeface="Century Gothic" charset="0"/>
              </a:rPr>
              <a:t>Retreat programme</a:t>
            </a:r>
          </a:p>
          <a:p>
            <a:pPr marL="285750" indent="-285750">
              <a:buFont typeface="Wingdings" charset="2"/>
              <a:buChar char="§"/>
            </a:pPr>
            <a:r>
              <a:rPr lang="en-GB" dirty="0">
                <a:solidFill>
                  <a:srgbClr val="7030A0"/>
                </a:solidFill>
                <a:latin typeface="Century Gothic" charset="0"/>
                <a:ea typeface="Century Gothic" charset="0"/>
                <a:cs typeface="Century Gothic" charset="0"/>
              </a:rPr>
              <a:t>Feast Day</a:t>
            </a:r>
          </a:p>
          <a:p>
            <a:pPr marL="285750" indent="-285750">
              <a:buFont typeface="Wingdings" charset="2"/>
              <a:buChar char="§"/>
            </a:pPr>
            <a:r>
              <a:rPr lang="en-GB" dirty="0">
                <a:solidFill>
                  <a:srgbClr val="7030A0"/>
                </a:solidFill>
                <a:latin typeface="Century Gothic" charset="0"/>
                <a:ea typeface="Century Gothic" charset="0"/>
                <a:cs typeface="Century Gothic" charset="0"/>
              </a:rPr>
              <a:t>Extra curricular programme</a:t>
            </a:r>
          </a:p>
          <a:p>
            <a:pPr marL="285750" indent="-285750">
              <a:buFont typeface="Arial" panose="020B0604020202020204" pitchFamily="34" charset="0"/>
              <a:buChar char="•"/>
            </a:pPr>
            <a:endParaRPr lang="en-GB" dirty="0">
              <a:solidFill>
                <a:srgbClr val="FF0000"/>
              </a:solidFill>
              <a:latin typeface="Century Gothic" charset="0"/>
              <a:ea typeface="Century Gothic" charset="0"/>
              <a:cs typeface="Century Gothic" charset="0"/>
            </a:endParaRPr>
          </a:p>
          <a:p>
            <a:pPr marL="285750" indent="-285750">
              <a:buFont typeface="Arial" panose="020B0604020202020204" pitchFamily="34" charset="0"/>
              <a:buChar char="•"/>
            </a:pPr>
            <a:endParaRPr lang="en-GB" dirty="0">
              <a:solidFill>
                <a:srgbClr val="FF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976936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67544" y="332656"/>
            <a:ext cx="5040560" cy="5970865"/>
          </a:xfrm>
          <a:prstGeom prst="rect">
            <a:avLst/>
          </a:prstGeom>
          <a:noFill/>
        </p:spPr>
        <p:txBody>
          <a:bodyPr wrap="square" rtlCol="0">
            <a:spAutoFit/>
          </a:bodyPr>
          <a:lstStyle/>
          <a:p>
            <a:pPr algn="ctr"/>
            <a:r>
              <a:rPr lang="en-GB" sz="4000" b="1" dirty="0">
                <a:solidFill>
                  <a:schemeClr val="accent5">
                    <a:lumMod val="75000"/>
                  </a:schemeClr>
                </a:solidFill>
                <a:latin typeface="Century Gothic" charset="0"/>
                <a:ea typeface="Century Gothic" charset="0"/>
                <a:cs typeface="Century Gothic" charset="0"/>
              </a:rPr>
              <a:t>CHURCH</a:t>
            </a:r>
            <a:r>
              <a:rPr lang="en-GB" dirty="0">
                <a:solidFill>
                  <a:schemeClr val="accent5">
                    <a:lumMod val="75000"/>
                  </a:schemeClr>
                </a:solidFill>
                <a:latin typeface="Century Gothic" charset="0"/>
                <a:ea typeface="Century Gothic" charset="0"/>
                <a:cs typeface="Century Gothic" charset="0"/>
              </a:rPr>
              <a:t> </a:t>
            </a:r>
            <a:r>
              <a:rPr lang="en-GB" dirty="0">
                <a:latin typeface="Century Gothic" charset="0"/>
                <a:ea typeface="Century Gothic" charset="0"/>
                <a:cs typeface="Century Gothic" charset="0"/>
              </a:rPr>
              <a:t>-a place where;</a:t>
            </a:r>
          </a:p>
          <a:p>
            <a:pPr algn="ctr"/>
            <a:endParaRPr lang="en-GB" dirty="0">
              <a:latin typeface="Century Gothic" charset="0"/>
              <a:ea typeface="Century Gothic" charset="0"/>
              <a:cs typeface="Century Gothic" charset="0"/>
            </a:endParaRPr>
          </a:p>
          <a:p>
            <a:pPr marL="285750" indent="-285750">
              <a:buFont typeface="Wingdings" charset="2"/>
              <a:buChar char="§"/>
            </a:pPr>
            <a:r>
              <a:rPr lang="en-GB" dirty="0">
                <a:latin typeface="Century Gothic" charset="0"/>
                <a:ea typeface="Century Gothic" charset="0"/>
                <a:cs typeface="Century Gothic" charset="0"/>
              </a:rPr>
              <a:t>God can be worshipped in joyful, youthful services</a:t>
            </a:r>
          </a:p>
          <a:p>
            <a:pPr marL="285750" indent="-285750">
              <a:buFont typeface="Wingdings" charset="2"/>
              <a:buChar char="§"/>
            </a:pPr>
            <a:r>
              <a:rPr lang="en-GB" dirty="0">
                <a:latin typeface="Century Gothic" charset="0"/>
                <a:ea typeface="Century Gothic" charset="0"/>
                <a:cs typeface="Century Gothic" charset="0"/>
              </a:rPr>
              <a:t>There is time for reflection on values and beliefs</a:t>
            </a:r>
          </a:p>
          <a:p>
            <a:pPr marL="285750" indent="-285750">
              <a:buFont typeface="Wingdings" charset="2"/>
              <a:buChar char="§"/>
            </a:pPr>
            <a:r>
              <a:rPr lang="en-GB" dirty="0">
                <a:latin typeface="Century Gothic" charset="0"/>
                <a:ea typeface="Century Gothic" charset="0"/>
                <a:cs typeface="Century Gothic" charset="0"/>
              </a:rPr>
              <a:t>Consideration is given on what is important in life and of being a service to others, especially those most in need</a:t>
            </a:r>
          </a:p>
          <a:p>
            <a:pPr marL="285750" indent="-285750">
              <a:buFont typeface="Wingdings" charset="2"/>
              <a:buChar char="§"/>
            </a:pPr>
            <a:r>
              <a:rPr lang="en-GB" dirty="0">
                <a:latin typeface="Century Gothic" charset="0"/>
                <a:ea typeface="Century Gothic" charset="0"/>
                <a:cs typeface="Century Gothic" charset="0"/>
              </a:rPr>
              <a:t>They are helped to be good Christians and mature into good people</a:t>
            </a:r>
          </a:p>
          <a:p>
            <a:pPr marL="285750" indent="-285750">
              <a:buFont typeface="Arial" panose="020B0604020202020204" pitchFamily="34" charset="0"/>
              <a:buChar char="•"/>
            </a:pPr>
            <a:endParaRPr lang="en-GB" dirty="0">
              <a:latin typeface="Century Gothic" charset="0"/>
              <a:ea typeface="Century Gothic" charset="0"/>
              <a:cs typeface="Century Gothic" charset="0"/>
            </a:endParaRPr>
          </a:p>
          <a:p>
            <a:pPr marL="285750" indent="-285750">
              <a:buFont typeface="Wingdings" charset="2"/>
              <a:buChar char="§"/>
            </a:pPr>
            <a:r>
              <a:rPr lang="en-GB" dirty="0">
                <a:solidFill>
                  <a:srgbClr val="7030A0"/>
                </a:solidFill>
                <a:latin typeface="Century Gothic" charset="0"/>
                <a:ea typeface="Century Gothic" charset="0"/>
                <a:cs typeface="Century Gothic" charset="0"/>
              </a:rPr>
              <a:t>Chaplaincy</a:t>
            </a:r>
          </a:p>
          <a:p>
            <a:pPr marL="285750" indent="-285750">
              <a:buFont typeface="Wingdings" charset="2"/>
              <a:buChar char="§"/>
            </a:pPr>
            <a:r>
              <a:rPr lang="en-GB" dirty="0">
                <a:solidFill>
                  <a:srgbClr val="7030A0"/>
                </a:solidFill>
                <a:latin typeface="Century Gothic" charset="0"/>
                <a:ea typeface="Century Gothic" charset="0"/>
                <a:cs typeface="Century Gothic" charset="0"/>
              </a:rPr>
              <a:t>Mission Week</a:t>
            </a:r>
          </a:p>
          <a:p>
            <a:pPr marL="285750" indent="-285750">
              <a:buFont typeface="Wingdings" charset="2"/>
              <a:buChar char="§"/>
            </a:pPr>
            <a:r>
              <a:rPr lang="en-GB" dirty="0">
                <a:solidFill>
                  <a:srgbClr val="7030A0"/>
                </a:solidFill>
                <a:latin typeface="Century Gothic" charset="0"/>
                <a:ea typeface="Century Gothic" charset="0"/>
                <a:cs typeface="Century Gothic" charset="0"/>
              </a:rPr>
              <a:t>Weekly mass</a:t>
            </a:r>
          </a:p>
          <a:p>
            <a:pPr marL="285750" indent="-285750">
              <a:buFont typeface="Wingdings" charset="2"/>
              <a:buChar char="§"/>
            </a:pPr>
            <a:r>
              <a:rPr lang="en-GB" dirty="0">
                <a:solidFill>
                  <a:srgbClr val="7030A0"/>
                </a:solidFill>
                <a:latin typeface="Century Gothic" charset="0"/>
                <a:ea typeface="Century Gothic" charset="0"/>
                <a:cs typeface="Century Gothic" charset="0"/>
              </a:rPr>
              <a:t>Christmas and Easter liturgies</a:t>
            </a:r>
          </a:p>
          <a:p>
            <a:pPr marL="285750" indent="-285750">
              <a:buFont typeface="Wingdings" charset="2"/>
              <a:buChar char="§"/>
            </a:pPr>
            <a:r>
              <a:rPr lang="en-GB" dirty="0">
                <a:solidFill>
                  <a:srgbClr val="7030A0"/>
                </a:solidFill>
                <a:latin typeface="Century Gothic" charset="0"/>
                <a:ea typeface="Century Gothic" charset="0"/>
                <a:cs typeface="Century Gothic" charset="0"/>
              </a:rPr>
              <a:t>Fundraising</a:t>
            </a:r>
          </a:p>
          <a:p>
            <a:pPr marL="285750" indent="-285750">
              <a:buFont typeface="Wingdings" charset="2"/>
              <a:buChar char="§"/>
            </a:pPr>
            <a:r>
              <a:rPr lang="en-GB" dirty="0">
                <a:solidFill>
                  <a:srgbClr val="7030A0"/>
                </a:solidFill>
                <a:latin typeface="Century Gothic" charset="0"/>
                <a:ea typeface="Century Gothic" charset="0"/>
                <a:cs typeface="Century Gothic" charset="0"/>
              </a:rPr>
              <a:t>Sacrament of reconciliation</a:t>
            </a:r>
          </a:p>
          <a:p>
            <a:pPr marL="285750" indent="-285750">
              <a:buFont typeface="Wingdings" charset="2"/>
              <a:buChar char="§"/>
            </a:pPr>
            <a:r>
              <a:rPr lang="en-GB" dirty="0">
                <a:solidFill>
                  <a:srgbClr val="7030A0"/>
                </a:solidFill>
                <a:latin typeface="Century Gothic" charset="0"/>
                <a:ea typeface="Century Gothic" charset="0"/>
                <a:cs typeface="Century Gothic" charset="0"/>
              </a:rPr>
              <a:t>Ash Wednesday</a:t>
            </a:r>
          </a:p>
          <a:p>
            <a:pPr marL="285750" indent="-285750">
              <a:buFont typeface="Wingdings" charset="2"/>
              <a:buChar char="§"/>
            </a:pPr>
            <a:r>
              <a:rPr lang="en-GB" dirty="0">
                <a:solidFill>
                  <a:srgbClr val="7030A0"/>
                </a:solidFill>
                <a:latin typeface="Century Gothic" charset="0"/>
                <a:ea typeface="Century Gothic" charset="0"/>
                <a:cs typeface="Century Gothic" charset="0"/>
              </a:rPr>
              <a:t>Tanzania</a:t>
            </a:r>
          </a:p>
        </p:txBody>
      </p:sp>
    </p:spTree>
    <p:extLst>
      <p:ext uri="{BB962C8B-B14F-4D97-AF65-F5344CB8AC3E}">
        <p14:creationId xmlns:p14="http://schemas.microsoft.com/office/powerpoint/2010/main" val="3210920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1544</TotalTime>
  <Words>1306</Words>
  <Application>Microsoft Office PowerPoint</Application>
  <PresentationFormat>On-screen Show (4:3)</PresentationFormat>
  <Paragraphs>225</Paragraphs>
  <Slides>30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Century Gothic</vt:lpstr>
      <vt:lpstr>MS Mincho</vt:lpstr>
      <vt:lpstr>Tahoma</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Thornleigh Salesian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O'Neill</dc:creator>
  <cp:lastModifiedBy>David O'Malley</cp:lastModifiedBy>
  <cp:revision>75</cp:revision>
  <cp:lastPrinted>2017-01-20T10:46:10Z</cp:lastPrinted>
  <dcterms:created xsi:type="dcterms:W3CDTF">2016-02-29T12:38:23Z</dcterms:created>
  <dcterms:modified xsi:type="dcterms:W3CDTF">2017-05-05T12:35:17Z</dcterms:modified>
</cp:coreProperties>
</file>