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60" r:id="rId2"/>
  </p:sldMasterIdLst>
  <p:sldIdLst>
    <p:sldId id="266" r:id="rId3"/>
    <p:sldId id="257" r:id="rId4"/>
    <p:sldId id="262" r:id="rId5"/>
    <p:sldId id="259" r:id="rId6"/>
    <p:sldId id="260" r:id="rId7"/>
    <p:sldId id="261" r:id="rId8"/>
    <p:sldId id="263" r:id="rId9"/>
    <p:sldId id="264" r:id="rId10"/>
    <p:sldId id="265" r:id="rId11"/>
    <p:sldId id="2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3" d="100"/>
          <a:sy n="53" d="100"/>
        </p:scale>
        <p:origin x="29" y="53"/>
      </p:cViewPr>
      <p:guideLst>
        <p:guide orient="horz" pos="2160"/>
        <p:guide pos="3840"/>
      </p:guideLst>
    </p:cSldViewPr>
  </p:slideViewPr>
  <p:notesTextViewPr>
    <p:cViewPr>
      <p:scale>
        <a:sx n="1" d="1"/>
        <a:sy n="1" d="1"/>
      </p:scale>
      <p:origin x="0" y="0"/>
    </p:cViewPr>
  </p:notesTextViewPr>
  <p:sorterViewPr>
    <p:cViewPr>
      <p:scale>
        <a:sx n="100" d="100"/>
        <a:sy n="100" d="100"/>
      </p:scale>
      <p:origin x="0" y="-45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1.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3166081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8947754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32950133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950911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7DD4EB-E7BD-47EF-A2D1-8F9ACBBA40EF}"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6053647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7DD4EB-E7BD-47EF-A2D1-8F9ACBBA40EF}"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2174435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7DD4EB-E7BD-47EF-A2D1-8F9ACBBA40EF}"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1698354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7DD4EB-E7BD-47EF-A2D1-8F9ACBBA40EF}"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37545003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DD4EB-E7BD-47EF-A2D1-8F9ACBBA40EF}"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9CE806-FF2D-4385-93E0-7B8C1857860D}" type="slidenum">
              <a:rPr lang="en-US" smtClean="0"/>
              <a:t>‹#›</a:t>
            </a:fld>
            <a:endParaRPr lang="en-US"/>
          </a:p>
        </p:txBody>
      </p:sp>
      <p:sp>
        <p:nvSpPr>
          <p:cNvPr id="5" name="Rectangle 4"/>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4810345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4267112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9066959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DD4EB-E7BD-47EF-A2D1-8F9ACBBA40EF}" type="datetimeFigureOut">
              <a:rPr lang="en-US" smtClean="0"/>
              <a:t>4/24/2015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CE806-FF2D-4385-93E0-7B8C1857860D}" type="slidenum">
              <a:rPr lang="en-US" smtClean="0"/>
              <a:t>‹#›</a:t>
            </a:fld>
            <a:endParaRPr lang="en-US"/>
          </a:p>
        </p:txBody>
      </p:sp>
    </p:spTree>
    <p:extLst>
      <p:ext uri="{BB962C8B-B14F-4D97-AF65-F5344CB8AC3E}">
        <p14:creationId xmlns:p14="http://schemas.microsoft.com/office/powerpoint/2010/main" val="26878791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02153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69065"/>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Contracted teachers</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 name="TextBox 1"/>
          <p:cNvSpPr txBox="1"/>
          <p:nvPr/>
        </p:nvSpPr>
        <p:spPr>
          <a:xfrm>
            <a:off x="145143" y="1291542"/>
            <a:ext cx="8432800" cy="5262979"/>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pPr hangingPunct="0"/>
            <a:r>
              <a:rPr lang="en-GB" sz="2400" dirty="0" smtClean="0"/>
              <a:t>3.1</a:t>
            </a:r>
            <a:r>
              <a:rPr lang="en-GB" sz="2400" dirty="0"/>
              <a:t>	You are to exercise the ministry of a teacher in the School under the directions of </a:t>
            </a:r>
          </a:p>
          <a:p>
            <a:pPr hangingPunct="0"/>
            <a:r>
              <a:rPr lang="en-GB" sz="2400" dirty="0"/>
              <a:t>(a) the Governing Body and </a:t>
            </a:r>
          </a:p>
          <a:p>
            <a:pPr hangingPunct="0"/>
            <a:r>
              <a:rPr lang="en-GB" sz="2400" dirty="0"/>
              <a:t>(b) the immediate directions of the head teacher and in accordance with; </a:t>
            </a:r>
          </a:p>
          <a:p>
            <a:pPr hangingPunct="0"/>
            <a:r>
              <a:rPr lang="en-GB" sz="2400" dirty="0"/>
              <a:t>(c) the Trust Deed and the Instrument of Government in force for the School; </a:t>
            </a:r>
          </a:p>
          <a:p>
            <a:pPr hangingPunct="0"/>
            <a:r>
              <a:rPr lang="en-GB" sz="2400" dirty="0"/>
              <a:t>(d) Canon Law in relation to the governance of the School; </a:t>
            </a:r>
          </a:p>
          <a:p>
            <a:pPr hangingPunct="0"/>
            <a:r>
              <a:rPr lang="en-GB" sz="2400" dirty="0"/>
              <a:t>(e) any regulations or policies of the Governing Body; </a:t>
            </a:r>
          </a:p>
          <a:p>
            <a:pPr hangingPunct="0"/>
            <a:r>
              <a:rPr lang="en-GB" sz="2400" dirty="0"/>
              <a:t>3.2	You are expected to be conscientious and loyal to the aims and objectives of the school.  </a:t>
            </a:r>
          </a:p>
          <a:p>
            <a:pPr hangingPunct="0"/>
            <a:r>
              <a:rPr lang="en-GB" sz="2400" dirty="0"/>
              <a:t>3.3 	You are to have regard to the Christian character of the School and not to do anything in any way detrimental or prejudicial to the same.</a:t>
            </a:r>
          </a:p>
        </p:txBody>
      </p:sp>
      <p:pic>
        <p:nvPicPr>
          <p:cNvPr id="9218" name="Picture 2" descr="http://mymtea.org/files/2013/09/ContractDoc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782624" y="2493717"/>
            <a:ext cx="5204695" cy="291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352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8093"/>
            <a:ext cx="11901714" cy="75290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62200" y="14478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23" name="Rectangle 22"/>
          <p:cNvSpPr/>
          <p:nvPr/>
        </p:nvSpPr>
        <p:spPr>
          <a:xfrm>
            <a:off x="2362200" y="14478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24" name="TextBox 23"/>
          <p:cNvSpPr txBox="1"/>
          <p:nvPr/>
        </p:nvSpPr>
        <p:spPr>
          <a:xfrm>
            <a:off x="3305944" y="152400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Chaplaincy</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5" name="Rectangle 24"/>
          <p:cNvSpPr/>
          <p:nvPr/>
        </p:nvSpPr>
        <p:spPr>
          <a:xfrm>
            <a:off x="2362200" y="26670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26" name="Rectangle 25"/>
          <p:cNvSpPr/>
          <p:nvPr/>
        </p:nvSpPr>
        <p:spPr>
          <a:xfrm>
            <a:off x="2362200" y="26670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27" name="TextBox 26"/>
          <p:cNvSpPr txBox="1"/>
          <p:nvPr/>
        </p:nvSpPr>
        <p:spPr>
          <a:xfrm>
            <a:off x="3305943" y="274320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Some reference points</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8" name="Rectangle 27"/>
          <p:cNvSpPr/>
          <p:nvPr/>
        </p:nvSpPr>
        <p:spPr>
          <a:xfrm>
            <a:off x="2362200" y="38862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29" name="Rectangle 28"/>
          <p:cNvSpPr/>
          <p:nvPr/>
        </p:nvSpPr>
        <p:spPr>
          <a:xfrm>
            <a:off x="2362200" y="38862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3305943" y="396240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For Catholic Clergy</a:t>
            </a:r>
            <a:endParaRPr lang="en-US" sz="2800" b="1" dirty="0">
              <a:solidFill>
                <a:prstClr val="black">
                  <a:lumMod val="75000"/>
                  <a:lumOff val="25000"/>
                </a:prstClr>
              </a:solidFill>
              <a:effectLst>
                <a:innerShdw blurRad="63500" dist="50800" dir="5400000">
                  <a:prstClr val="white">
                    <a:alpha val="79000"/>
                  </a:prstClr>
                </a:innerShdw>
              </a:effectLst>
            </a:endParaRP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History</a:t>
            </a:r>
            <a:endParaRPr lang="en-US" sz="2800" b="1" dirty="0">
              <a:solidFill>
                <a:prstClr val="black">
                  <a:lumMod val="75000"/>
                  <a:lumOff val="25000"/>
                </a:prstClr>
              </a:solidFill>
              <a:effectLst>
                <a:innerShdw blurRad="63500" dist="50800" dir="5400000">
                  <a:prstClr val="white">
                    <a:alpha val="79000"/>
                  </a:prstClr>
                </a:innerShdw>
              </a:effectLst>
            </a:endParaRPr>
          </a:p>
        </p:txBody>
      </p:sp>
      <p:pic>
        <p:nvPicPr>
          <p:cNvPr id="5" name="Picture 5" descr="saint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0936" y="1523999"/>
            <a:ext cx="4619350" cy="4817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39544" y="1799771"/>
            <a:ext cx="4963886" cy="441351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wrap="square" rtlCol="0">
            <a:spAutoFit/>
          </a:bodyPr>
          <a:lstStyle/>
          <a:p>
            <a:pPr marL="609600" indent="-609600">
              <a:lnSpc>
                <a:spcPct val="90000"/>
              </a:lnSpc>
            </a:pPr>
            <a:r>
              <a:rPr lang="en-GB" altLang="en-US" sz="2400" dirty="0">
                <a:solidFill>
                  <a:schemeClr val="bg1"/>
                </a:solidFill>
              </a:rPr>
              <a:t>It was inspired by a lay person’s act of listening and serving the needy.</a:t>
            </a:r>
          </a:p>
          <a:p>
            <a:pPr marL="609600" indent="-609600">
              <a:lnSpc>
                <a:spcPct val="90000"/>
              </a:lnSpc>
            </a:pPr>
            <a:r>
              <a:rPr lang="en-GB" altLang="en-US" sz="2400" dirty="0">
                <a:solidFill>
                  <a:schemeClr val="bg1"/>
                </a:solidFill>
              </a:rPr>
              <a:t>It is based around the God given dignity of each person in the community</a:t>
            </a:r>
          </a:p>
          <a:p>
            <a:pPr marL="609600" indent="-609600">
              <a:lnSpc>
                <a:spcPct val="90000"/>
              </a:lnSpc>
            </a:pPr>
            <a:r>
              <a:rPr lang="en-GB" altLang="en-US" sz="2400" dirty="0">
                <a:solidFill>
                  <a:schemeClr val="bg1"/>
                </a:solidFill>
              </a:rPr>
              <a:t>It is a form of service that challenges others to think about their own lives.</a:t>
            </a:r>
          </a:p>
          <a:p>
            <a:pPr marL="609600" indent="-609600">
              <a:lnSpc>
                <a:spcPct val="90000"/>
              </a:lnSpc>
            </a:pPr>
            <a:r>
              <a:rPr lang="en-GB" altLang="en-US" sz="2400" dirty="0">
                <a:solidFill>
                  <a:schemeClr val="bg1"/>
                </a:solidFill>
              </a:rPr>
              <a:t>It involves safeguarding and celebrating the spiritual treasures of a community</a:t>
            </a:r>
          </a:p>
          <a:p>
            <a:pPr marL="609600" indent="-609600">
              <a:lnSpc>
                <a:spcPct val="90000"/>
              </a:lnSpc>
            </a:pPr>
            <a:r>
              <a:rPr lang="en-GB" altLang="en-US" sz="2400" dirty="0">
                <a:solidFill>
                  <a:schemeClr val="bg1"/>
                </a:solidFill>
              </a:rPr>
              <a:t>It is a ministry rooted in prayer and </a:t>
            </a:r>
            <a:r>
              <a:rPr lang="en-GB" altLang="en-US" sz="2400" dirty="0" smtClean="0">
                <a:solidFill>
                  <a:schemeClr val="bg1"/>
                </a:solidFill>
              </a:rPr>
              <a:t>reflection </a:t>
            </a:r>
            <a:r>
              <a:rPr lang="en-GB" altLang="en-US" sz="2400" dirty="0">
                <a:solidFill>
                  <a:schemeClr val="bg1"/>
                </a:solidFill>
              </a:rPr>
              <a:t>Jesus and the </a:t>
            </a:r>
            <a:r>
              <a:rPr lang="en-GB" altLang="en-US" sz="2400" dirty="0" smtClean="0">
                <a:solidFill>
                  <a:schemeClr val="bg1"/>
                </a:solidFill>
              </a:rPr>
              <a:t>Gospels </a:t>
            </a:r>
            <a:endParaRPr lang="en-GB" altLang="en-US" sz="2400" dirty="0">
              <a:solidFill>
                <a:schemeClr val="bg1"/>
              </a:solidFill>
            </a:endParaRPr>
          </a:p>
        </p:txBody>
      </p:sp>
    </p:spTree>
    <p:extLst>
      <p:ext uri="{BB962C8B-B14F-4D97-AF65-F5344CB8AC3E}">
        <p14:creationId xmlns:p14="http://schemas.microsoft.com/office/powerpoint/2010/main" val="574157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Canon Law</a:t>
            </a:r>
            <a:endParaRPr lang="en-US" sz="2800" b="1" dirty="0">
              <a:solidFill>
                <a:prstClr val="black">
                  <a:lumMod val="75000"/>
                  <a:lumOff val="25000"/>
                </a:prstClr>
              </a:solidFill>
              <a:effectLst>
                <a:innerShdw blurRad="63500" dist="50800" dir="5400000">
                  <a:prstClr val="white">
                    <a:alpha val="79000"/>
                  </a:prstClr>
                </a:innerShdw>
              </a:effectLst>
            </a:endParaRPr>
          </a:p>
        </p:txBody>
      </p:sp>
      <p:pic>
        <p:nvPicPr>
          <p:cNvPr id="8196" name="Picture 4" descr="http://www.anglicanritecatholicchurch.org/can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490" y="4657669"/>
            <a:ext cx="4581525"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0171" y="2133600"/>
            <a:ext cx="4760686" cy="267765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wrap="square" rtlCol="0">
            <a:spAutoFit/>
          </a:bodyPr>
          <a:lstStyle/>
          <a:p>
            <a:r>
              <a:rPr lang="en-US" sz="2400" b="1" dirty="0"/>
              <a:t>Can. 564</a:t>
            </a:r>
            <a:r>
              <a:rPr lang="en-US" sz="2400" dirty="0"/>
              <a:t> A chaplain is a priest to whom is entrusted in a  stable manner the pastoral care, at least in part, of some community or  special group of Christ's faithful, to be exercised in accordance with universal and particular law.</a:t>
            </a:r>
            <a:endParaRPr lang="en-GB" sz="2400" dirty="0"/>
          </a:p>
        </p:txBody>
      </p:sp>
    </p:spTree>
    <p:extLst>
      <p:ext uri="{BB962C8B-B14F-4D97-AF65-F5344CB8AC3E}">
        <p14:creationId xmlns:p14="http://schemas.microsoft.com/office/powerpoint/2010/main" val="1434378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Nature of a catholic school</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 name="TextBox 1"/>
          <p:cNvSpPr txBox="1"/>
          <p:nvPr/>
        </p:nvSpPr>
        <p:spPr>
          <a:xfrm>
            <a:off x="6821713" y="1517162"/>
            <a:ext cx="4963886" cy="3585597"/>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dirty="0"/>
              <a:t>Catholic school is a place of integral education of the human person through a clear educational project of which Christ is the foundation; it’s ecclesial and cultural identity; its mission of education as a work of love; its service to society; the traits which should characterize the educating community.</a:t>
            </a:r>
            <a:endParaRPr lang="en-GB" sz="2400" dirty="0"/>
          </a:p>
          <a:p>
            <a:r>
              <a:rPr lang="en-GB" sz="1100" dirty="0"/>
              <a:t>The Catholic School on the threshold of the new millennium (4)</a:t>
            </a:r>
          </a:p>
        </p:txBody>
      </p:sp>
      <p:pic>
        <p:nvPicPr>
          <p:cNvPr id="7170" name="Picture 2" descr="http://www.qaschool.org/image/main-site-images/CatholicSchoolsWeek201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05" y="2365828"/>
            <a:ext cx="4863041" cy="364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305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Catholic Youth Ministry</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13" name="TextBox 12"/>
          <p:cNvSpPr txBox="1"/>
          <p:nvPr/>
        </p:nvSpPr>
        <p:spPr>
          <a:xfrm>
            <a:off x="3317876" y="1227918"/>
            <a:ext cx="8758010" cy="5801588"/>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b="1" dirty="0"/>
              <a:t>Goal A </a:t>
            </a:r>
            <a:endParaRPr lang="en-GB" sz="2400" dirty="0"/>
          </a:p>
          <a:p>
            <a:r>
              <a:rPr lang="en-US" sz="2400" dirty="0"/>
              <a:t>Youth ministry fosters the complete personal and spiritual growth of each young person, acknowledging their specific needs in our society.</a:t>
            </a:r>
            <a:endParaRPr lang="en-GB" sz="2400" dirty="0"/>
          </a:p>
          <a:p>
            <a:r>
              <a:rPr lang="en-US" sz="2400" b="1" dirty="0"/>
              <a:t>Goal B</a:t>
            </a:r>
            <a:endParaRPr lang="en-GB" sz="2400" dirty="0"/>
          </a:p>
          <a:p>
            <a:r>
              <a:rPr lang="en-US" sz="2400" dirty="0"/>
              <a:t>Youth ministry calls young people to live as disciples of Jesus Christ in the world today, rooted in the living tradition of </a:t>
            </a:r>
            <a:r>
              <a:rPr lang="en-US" sz="2400" dirty="0" smtClean="0"/>
              <a:t>church</a:t>
            </a:r>
            <a:r>
              <a:rPr lang="en-US" sz="2400" dirty="0"/>
              <a:t>/</a:t>
            </a:r>
            <a:endParaRPr lang="en-GB" sz="2400" dirty="0"/>
          </a:p>
          <a:p>
            <a:r>
              <a:rPr lang="en-US" sz="2400" b="1" dirty="0"/>
              <a:t>Goal C </a:t>
            </a:r>
            <a:endParaRPr lang="en-GB" sz="2400" dirty="0"/>
          </a:p>
          <a:p>
            <a:r>
              <a:rPr lang="en-US" sz="2400" dirty="0"/>
              <a:t>Youth ministry enables young people to participate fully in the life of the Catholic community, recognizing the intrinsic value of youth and all that it has to offer the church.</a:t>
            </a:r>
            <a:endParaRPr lang="en-GB" sz="2400" dirty="0"/>
          </a:p>
          <a:p>
            <a:r>
              <a:rPr lang="en-US" sz="2400" b="1" dirty="0"/>
              <a:t>Goal D</a:t>
            </a:r>
            <a:endParaRPr lang="en-GB" sz="2400" dirty="0"/>
          </a:p>
          <a:p>
            <a:r>
              <a:rPr lang="en-US" sz="2400" dirty="0"/>
              <a:t>Youth Ministry sends young people out as prophetic witnesses of Christ, calling the world and the church to a renewal of faith, hope and love.</a:t>
            </a:r>
            <a:endParaRPr lang="en-GB" sz="2400" dirty="0"/>
          </a:p>
          <a:p>
            <a:r>
              <a:rPr lang="en-GB" sz="1100" dirty="0"/>
              <a:t>Department of Evangelisation and Catechesis CBCEW available on CYMFED web site resources</a:t>
            </a:r>
          </a:p>
        </p:txBody>
      </p:sp>
      <p:pic>
        <p:nvPicPr>
          <p:cNvPr id="6151" name="Picture 7" descr="http://cymfed.org.uk/wp-content/uploads/2012/10/called_noble_adven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64299">
            <a:off x="779463" y="1920421"/>
            <a:ext cx="1628322" cy="162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54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New </a:t>
            </a:r>
            <a:r>
              <a:rPr lang="en-US" sz="2800" b="1" dirty="0" err="1" smtClean="0">
                <a:solidFill>
                  <a:prstClr val="black">
                    <a:lumMod val="75000"/>
                    <a:lumOff val="25000"/>
                  </a:prstClr>
                </a:solidFill>
                <a:effectLst>
                  <a:innerShdw blurRad="63500" dist="50800" dir="5400000">
                    <a:prstClr val="white">
                      <a:alpha val="79000"/>
                    </a:prstClr>
                  </a:innerShdw>
                </a:effectLst>
              </a:rPr>
              <a:t>Evangelisation</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 name="TextBox 1"/>
          <p:cNvSpPr txBox="1"/>
          <p:nvPr/>
        </p:nvSpPr>
        <p:spPr>
          <a:xfrm>
            <a:off x="1291771" y="2075543"/>
            <a:ext cx="7184572" cy="3970318"/>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pPr marL="342900" indent="-342900" fontAlgn="base">
              <a:buFont typeface="+mj-lt"/>
              <a:buAutoNum type="arabicPeriod"/>
            </a:pPr>
            <a:r>
              <a:rPr lang="en-GB" sz="2800" dirty="0"/>
              <a:t>Evangelization as a regular activity of the church, a lifelong process directed at practicing Catholics;</a:t>
            </a:r>
          </a:p>
          <a:p>
            <a:pPr marL="342900" indent="-342900" fontAlgn="base">
              <a:buFont typeface="+mj-lt"/>
              <a:buAutoNum type="arabicPeriod"/>
            </a:pPr>
            <a:r>
              <a:rPr lang="en-GB" sz="2800" dirty="0"/>
              <a:t>The mission </a:t>
            </a:r>
            <a:r>
              <a:rPr lang="en-GB" sz="2800" i="1" dirty="0"/>
              <a:t>ad </a:t>
            </a:r>
            <a:r>
              <a:rPr lang="en-GB" sz="2800" i="1" dirty="0" err="1"/>
              <a:t>gentes</a:t>
            </a:r>
            <a:r>
              <a:rPr lang="en-GB" sz="2800" dirty="0"/>
              <a:t>, meaning the first proclamation of Christ to non-Christian persons and peoples;</a:t>
            </a:r>
          </a:p>
          <a:p>
            <a:pPr marL="342900" indent="-342900" fontAlgn="base">
              <a:buFont typeface="+mj-lt"/>
              <a:buAutoNum type="arabicPeriod"/>
            </a:pPr>
            <a:r>
              <a:rPr lang="en-GB" sz="2800" dirty="0"/>
              <a:t>"New Evangelization," meaning outreach to baptized Catholics who have become distant from the faith</a:t>
            </a:r>
            <a:r>
              <a:rPr lang="en-GB" sz="2400" dirty="0" smtClean="0"/>
              <a:t>.</a:t>
            </a:r>
            <a:endParaRPr lang="en-GB" sz="2400" dirty="0"/>
          </a:p>
        </p:txBody>
      </p:sp>
      <p:pic>
        <p:nvPicPr>
          <p:cNvPr id="4098" name="Picture 2" descr="http://www.ewtn.com/new_evangelization/images/europe.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9" b="11531"/>
          <a:stretch/>
        </p:blipFill>
        <p:spPr bwMode="auto">
          <a:xfrm rot="5400000">
            <a:off x="8319459" y="3001683"/>
            <a:ext cx="5283200" cy="157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564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Liturgical Norms</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 name="TextBox 1"/>
          <p:cNvSpPr txBox="1"/>
          <p:nvPr/>
        </p:nvSpPr>
        <p:spPr>
          <a:xfrm>
            <a:off x="6185807" y="1509486"/>
            <a:ext cx="5152571" cy="4862870"/>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dirty="0"/>
              <a:t>The celebration of the liturgy in school is governed by the general instructions of the roman missal. But in a context where most of the participants are young and many are unused to regular celebration of the Eucharist other guidelines need to be taken into account. The key document is the directory on children’s masses. The diocese of Leeds points out in its own directory that the </a:t>
            </a:r>
            <a:r>
              <a:rPr lang="en-US" sz="2400" dirty="0" smtClean="0"/>
              <a:t>children’s directory </a:t>
            </a:r>
            <a:r>
              <a:rPr lang="en-US" sz="2400" dirty="0"/>
              <a:t>can also apply to youth..</a:t>
            </a:r>
            <a:endParaRPr lang="en-GB" sz="2400" dirty="0"/>
          </a:p>
          <a:p>
            <a:r>
              <a:rPr lang="en-US" sz="1100" dirty="0"/>
              <a:t>http://www.dioceseofleeds.org.uk/education/files/GuidelinesforCelebratingSchoolMassesFinalRevisedTextApril2011.pdf</a:t>
            </a:r>
            <a:endParaRPr lang="en-GB" sz="1100" dirty="0"/>
          </a:p>
        </p:txBody>
      </p:sp>
      <p:pic>
        <p:nvPicPr>
          <p:cNvPr id="3074" name="Picture 2" descr="http://www.archlou.org/wp-content/uploads/2014/01/CSW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46" y="2608262"/>
            <a:ext cx="5083239" cy="296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553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smtClean="0">
                <a:solidFill>
                  <a:prstClr val="black">
                    <a:lumMod val="75000"/>
                    <a:lumOff val="25000"/>
                  </a:prstClr>
                </a:solidFill>
                <a:effectLst>
                  <a:innerShdw blurRad="63500" dist="50800" dir="5400000">
                    <a:prstClr val="white">
                      <a:alpha val="79000"/>
                    </a:prstClr>
                  </a:innerShdw>
                </a:effectLst>
              </a:rPr>
              <a:t>Inspection Frameworks/ Evaluation</a:t>
            </a:r>
            <a:endParaRPr lang="en-US" sz="2800" b="1" dirty="0">
              <a:solidFill>
                <a:prstClr val="black">
                  <a:lumMod val="75000"/>
                  <a:lumOff val="25000"/>
                </a:prstClr>
              </a:solidFill>
              <a:effectLst>
                <a:innerShdw blurRad="63500" dist="50800" dir="5400000">
                  <a:prstClr val="white">
                    <a:alpha val="79000"/>
                  </a:prstClr>
                </a:innerShdw>
              </a:effectLst>
            </a:endParaRPr>
          </a:p>
        </p:txBody>
      </p:sp>
      <p:sp>
        <p:nvSpPr>
          <p:cNvPr id="2" name="TextBox 1"/>
          <p:cNvSpPr txBox="1"/>
          <p:nvPr/>
        </p:nvSpPr>
        <p:spPr>
          <a:xfrm>
            <a:off x="841828" y="1843314"/>
            <a:ext cx="5239657" cy="4154984"/>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dirty="0"/>
              <a:t>Diocesan inspection fulfils both the canonical and statutory responsibilities of the Bishop with regard to all schools and colleges in his Diocese. </a:t>
            </a:r>
            <a:r>
              <a:rPr lang="en-US" sz="2400" dirty="0">
                <a:sym typeface="Symbol" panose="05050102010706020507" pitchFamily="18" charset="2"/>
              </a:rPr>
              <a:t></a:t>
            </a:r>
            <a:r>
              <a:rPr lang="en-US" sz="2400" dirty="0"/>
              <a:t> Diocesan school inspection seeks to support and promote an authentic Catholic vision of education. This education inspires and enables the development of children and young people within the context of a real partnership between home, school and parish. </a:t>
            </a:r>
            <a:endParaRPr lang="en-GB" sz="2400" dirty="0"/>
          </a:p>
        </p:txBody>
      </p:sp>
      <p:pic>
        <p:nvPicPr>
          <p:cNvPr id="2050" name="Picture 2" descr="http://johnfisherschool.org/sites/default/files/uploads/users/12/JFSS48Icon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496" y="2062007"/>
            <a:ext cx="5050492" cy="278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8038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tingTubesText_16x9.potx" id="{F3946B39-3BDE-4324-90A3-3EA61B794CAB}" vid="{7D546A43-BB7B-4789-A2F0-C0A0D299016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5C3779A-75F4-4D83-B2BC-8CC15C1B58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Animation slide Rotating tubes with text (widescreen)</Template>
  <TotalTime>0</TotalTime>
  <Words>503</Words>
  <Application>Microsoft Office PowerPoint</Application>
  <PresentationFormat>Widescreen</PresentationFormat>
  <Paragraphs>42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2015-04-24T12:15:12Z</dcterms:created>
  <dcterms:modified xsi:type="dcterms:W3CDTF">2015-04-24T13:52:48Z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TC040144379991</vt:lpwstr>
  </property>
</Properties>
</file>