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60" r:id="rId2"/>
  </p:sldMasterIdLst>
  <p:sldIdLst>
    <p:sldId id="266" r:id="rId3"/>
    <p:sldId id="257" r:id="rId4"/>
    <p:sldId id="262" r:id="rId5"/>
    <p:sldId id="259" r:id="rId6"/>
    <p:sldId id="260" r:id="rId7"/>
    <p:sldId id="261" r:id="rId8"/>
    <p:sldId id="263" r:id="rId9"/>
    <p:sldId id="264" r:id="rId10"/>
    <p:sldId id="265" r:id="rId11"/>
    <p:sldId id="258" r:id="rId12"/>
    <p:sldId id="267" r:id="rId13"/>
    <p:sldId id="269" r:id="rId14"/>
    <p:sldId id="270" r:id="rId15"/>
    <p:sldId id="284" r:id="rId16"/>
    <p:sldId id="283" r:id="rId17"/>
    <p:sldId id="285" r:id="rId18"/>
    <p:sldId id="286" r:id="rId19"/>
    <p:sldId id="281" r:id="rId20"/>
    <p:sldId id="28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72"/>
      </p:cViewPr>
      <p:guideLst>
        <p:guide orient="horz" pos="2160"/>
        <p:guide pos="3840"/>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3166081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89477548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329501334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DD4EB-E7BD-47EF-A2D1-8F9ACBBA40EF}"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95091119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7DD4EB-E7BD-47EF-A2D1-8F9ACBBA40EF}" type="datetimeFigureOut">
              <a:rPr lang="en-US" smtClean="0"/>
              <a:t>9/24/2018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60536479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DD4EB-E7BD-47EF-A2D1-8F9ACBBA40EF}" type="datetimeFigureOut">
              <a:rPr lang="en-US" smtClean="0"/>
              <a:t>9/24/2018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217443519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7DD4EB-E7BD-47EF-A2D1-8F9ACBBA40EF}" type="datetimeFigureOut">
              <a:rPr lang="en-US" smtClean="0"/>
              <a:t>9/24/2018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11698354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DD4EB-E7BD-47EF-A2D1-8F9ACBBA40EF}" type="datetimeFigureOut">
              <a:rPr lang="en-US" smtClean="0"/>
              <a:t>9/24/2018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375450033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DD4EB-E7BD-47EF-A2D1-8F9ACBBA40EF}" type="datetimeFigureOut">
              <a:rPr lang="en-US" smtClean="0"/>
              <a:t>9/24/2018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9CE806-FF2D-4385-93E0-7B8C1857860D}" type="slidenum">
              <a:rPr lang="en-US" smtClean="0"/>
              <a:t>‹#›</a:t>
            </a:fld>
            <a:endParaRPr lang="en-US"/>
          </a:p>
        </p:txBody>
      </p:sp>
      <p:sp>
        <p:nvSpPr>
          <p:cNvPr id="5" name="Rectangle 4"/>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48103458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t>9/24/2018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42671121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7DD4EB-E7BD-47EF-A2D1-8F9ACBBA40EF}" type="datetimeFigureOut">
              <a:rPr lang="en-US" smtClean="0"/>
              <a:t>9/24/2018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CE806-FF2D-4385-93E0-7B8C1857860D}" type="slidenum">
              <a:rPr lang="en-US" smtClean="0"/>
              <a:t>‹#›</a:t>
            </a:fld>
            <a:endParaRPr lang="en-US"/>
          </a:p>
        </p:txBody>
      </p:sp>
    </p:spTree>
    <p:extLst>
      <p:ext uri="{BB962C8B-B14F-4D97-AF65-F5344CB8AC3E}">
        <p14:creationId xmlns:p14="http://schemas.microsoft.com/office/powerpoint/2010/main" val="9066959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DD4EB-E7BD-47EF-A2D1-8F9ACBBA40EF}" type="datetimeFigureOut">
              <a:rPr lang="en-US" smtClean="0"/>
              <a:t>9/24/2018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CE806-FF2D-4385-93E0-7B8C1857860D}" type="slidenum">
              <a:rPr lang="en-US" smtClean="0"/>
              <a:t>‹#›</a:t>
            </a:fld>
            <a:endParaRPr lang="en-US"/>
          </a:p>
        </p:txBody>
      </p:sp>
    </p:spTree>
    <p:extLst>
      <p:ext uri="{BB962C8B-B14F-4D97-AF65-F5344CB8AC3E}">
        <p14:creationId xmlns:p14="http://schemas.microsoft.com/office/powerpoint/2010/main" val="26878791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426381"/>
            <a:ext cx="9144000" cy="685800"/>
          </a:xfrm>
        </p:spPr>
        <p:txBody>
          <a:bodyPr>
            <a:normAutofit/>
          </a:bodyPr>
          <a:lstStyle/>
          <a:p>
            <a:r>
              <a:rPr lang="en-GB" sz="4000" i="1" dirty="0"/>
              <a:t>SOME REFERENCE POINTS FOR LEADERSHIP</a:t>
            </a:r>
          </a:p>
        </p:txBody>
      </p:sp>
      <p:sp>
        <p:nvSpPr>
          <p:cNvPr id="6" name="Rectangle 5">
            <a:extLst>
              <a:ext uri="{FF2B5EF4-FFF2-40B4-BE49-F238E27FC236}">
                <a16:creationId xmlns:a16="http://schemas.microsoft.com/office/drawing/2014/main" id="{18716074-D76B-4B42-9F47-3B9521BC717A}"/>
              </a:ext>
            </a:extLst>
          </p:cNvPr>
          <p:cNvSpPr/>
          <p:nvPr/>
        </p:nvSpPr>
        <p:spPr>
          <a:xfrm>
            <a:off x="1181100" y="12573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r>
              <a:rPr lang="en-US" sz="4400" b="1" dirty="0">
                <a:solidFill>
                  <a:prstClr val="black">
                    <a:lumMod val="75000"/>
                    <a:lumOff val="25000"/>
                  </a:prstClr>
                </a:solidFill>
                <a:effectLst>
                  <a:innerShdw blurRad="63500" dist="50800" dir="5400000">
                    <a:prstClr val="white">
                      <a:alpha val="79000"/>
                    </a:prstClr>
                  </a:innerShdw>
                </a:effectLst>
              </a:rPr>
              <a:t>School Chaplaincy</a:t>
            </a:r>
          </a:p>
        </p:txBody>
      </p:sp>
      <p:pic>
        <p:nvPicPr>
          <p:cNvPr id="8" name="Picture 7">
            <a:extLst>
              <a:ext uri="{FF2B5EF4-FFF2-40B4-BE49-F238E27FC236}">
                <a16:creationId xmlns:a16="http://schemas.microsoft.com/office/drawing/2014/main" id="{9F8D6CC3-BC80-4026-B64C-6FF89D885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0" y="3429000"/>
            <a:ext cx="2667000" cy="2667000"/>
          </a:xfrm>
          <a:prstGeom prst="rect">
            <a:avLst/>
          </a:prstGeom>
        </p:spPr>
      </p:pic>
    </p:spTree>
    <p:extLst>
      <p:ext uri="{BB962C8B-B14F-4D97-AF65-F5344CB8AC3E}">
        <p14:creationId xmlns:p14="http://schemas.microsoft.com/office/powerpoint/2010/main" val="11021534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69065"/>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46100" y="129093"/>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035957" y="126761"/>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Contracted teachers</a:t>
            </a:r>
          </a:p>
        </p:txBody>
      </p:sp>
      <p:sp>
        <p:nvSpPr>
          <p:cNvPr id="2" name="TextBox 1"/>
          <p:cNvSpPr txBox="1"/>
          <p:nvPr/>
        </p:nvSpPr>
        <p:spPr>
          <a:xfrm>
            <a:off x="145142" y="1291542"/>
            <a:ext cx="9227457" cy="5262979"/>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pPr hangingPunct="0"/>
            <a:r>
              <a:rPr lang="en-GB" sz="2400" dirty="0"/>
              <a:t>3.1	You are to exercise the ministry of a teacher in the School under the directions of :</a:t>
            </a:r>
          </a:p>
          <a:p>
            <a:pPr hangingPunct="0"/>
            <a:r>
              <a:rPr lang="en-GB" sz="2400" dirty="0"/>
              <a:t>(a) the Governing Body and </a:t>
            </a:r>
          </a:p>
          <a:p>
            <a:pPr hangingPunct="0"/>
            <a:r>
              <a:rPr lang="en-GB" sz="2400" dirty="0"/>
              <a:t>(b) the immediate directions of the head teacher in accordance with; </a:t>
            </a:r>
          </a:p>
          <a:p>
            <a:pPr marL="800100" lvl="1" indent="-342900" hangingPunct="0">
              <a:buFont typeface="Arial" panose="020B0604020202020204" pitchFamily="34" charset="0"/>
              <a:buChar char="•"/>
            </a:pPr>
            <a:r>
              <a:rPr lang="en-GB" sz="2400" dirty="0"/>
              <a:t> the Trust Deed and the Instrument of Government for the School; </a:t>
            </a:r>
          </a:p>
          <a:p>
            <a:pPr marL="800100" lvl="1" indent="-342900" hangingPunct="0">
              <a:buFont typeface="Arial" panose="020B0604020202020204" pitchFamily="34" charset="0"/>
              <a:buChar char="•"/>
            </a:pPr>
            <a:r>
              <a:rPr lang="en-GB" sz="2400" dirty="0"/>
              <a:t> Canon Law in relation to the governance of the School; </a:t>
            </a:r>
          </a:p>
          <a:p>
            <a:pPr marL="800100" lvl="1" indent="-342900" hangingPunct="0">
              <a:buFont typeface="Arial" panose="020B0604020202020204" pitchFamily="34" charset="0"/>
              <a:buChar char="•"/>
            </a:pPr>
            <a:r>
              <a:rPr lang="en-GB" sz="2400" dirty="0"/>
              <a:t>Any regulations or policies of the Governing Body; </a:t>
            </a:r>
          </a:p>
          <a:p>
            <a:pPr hangingPunct="0"/>
            <a:endParaRPr lang="en-GB" sz="2400" dirty="0"/>
          </a:p>
          <a:p>
            <a:pPr hangingPunct="0"/>
            <a:r>
              <a:rPr lang="en-GB" sz="2400" dirty="0"/>
              <a:t>3.2	You are expected to be conscientious and loyal to the aims and objectives of the school.  </a:t>
            </a:r>
          </a:p>
          <a:p>
            <a:pPr hangingPunct="0"/>
            <a:endParaRPr lang="en-GB" sz="2400" dirty="0"/>
          </a:p>
          <a:p>
            <a:pPr hangingPunct="0"/>
            <a:r>
              <a:rPr lang="en-GB" sz="2400" dirty="0"/>
              <a:t>3.3 	You are to have regard to the Christian character of the School and not to do anything in any way detrimental or prejudicial to the same.</a:t>
            </a:r>
          </a:p>
          <a:p>
            <a:pPr hangingPunct="0"/>
            <a:endParaRPr lang="en-GB" sz="2400" dirty="0"/>
          </a:p>
        </p:txBody>
      </p:sp>
      <p:pic>
        <p:nvPicPr>
          <p:cNvPr id="9218" name="Picture 2" descr="http://mymtea.org/files/2013/09/ContractDoc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254338" y="2703717"/>
            <a:ext cx="5204695" cy="238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3521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8093"/>
            <a:ext cx="11901714" cy="75290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3" name="Rectangle 22"/>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4" name="TextBox 23"/>
          <p:cNvSpPr txBox="1"/>
          <p:nvPr/>
        </p:nvSpPr>
        <p:spPr>
          <a:xfrm>
            <a:off x="571499" y="441204"/>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 a charter statement?</a:t>
            </a:r>
          </a:p>
        </p:txBody>
      </p:sp>
      <p:sp>
        <p:nvSpPr>
          <p:cNvPr id="2" name="Rectangle 1">
            <a:extLst>
              <a:ext uri="{FF2B5EF4-FFF2-40B4-BE49-F238E27FC236}">
                <a16:creationId xmlns:a16="http://schemas.microsoft.com/office/drawing/2014/main" id="{E3B749B2-2682-4246-A618-46F9750FC894}"/>
              </a:ext>
            </a:extLst>
          </p:cNvPr>
          <p:cNvSpPr/>
          <p:nvPr/>
        </p:nvSpPr>
        <p:spPr>
          <a:xfrm>
            <a:off x="898071" y="2166934"/>
            <a:ext cx="10450286" cy="4358116"/>
          </a:xfrm>
          <a:prstGeom prst="rect">
            <a:avLst/>
          </a:prstGeom>
          <a:gradFill>
            <a:gsLst>
              <a:gs pos="42000">
                <a:schemeClr val="tx1">
                  <a:lumMod val="50000"/>
                </a:schemeClr>
              </a:gs>
              <a:gs pos="53000">
                <a:schemeClr val="bg1">
                  <a:tint val="98000"/>
                  <a:satMod val="130000"/>
                  <a:shade val="90000"/>
                  <a:lumMod val="103000"/>
                </a:schemeClr>
              </a:gs>
              <a:gs pos="80000">
                <a:schemeClr val="tx1">
                  <a:lumMod val="50000"/>
                </a:schemeClr>
              </a:gs>
            </a:gsLst>
            <a:lin ang="5400000" scaled="0"/>
          </a:gradFill>
        </p:spPr>
        <p:txBody>
          <a:bodyPr wrap="square">
            <a:spAutoFit/>
          </a:bodyPr>
          <a:lstStyle/>
          <a:p>
            <a:pPr marL="457200" indent="-457200">
              <a:lnSpc>
                <a:spcPct val="90000"/>
              </a:lnSpc>
              <a:buFont typeface="Arial" panose="020B0604020202020204" pitchFamily="34" charset="0"/>
              <a:buChar char="•"/>
            </a:pPr>
            <a:r>
              <a:rPr lang="en-GB" altLang="en-US" sz="2800" i="1" dirty="0"/>
              <a:t>This is what is needed: a Church for young people, which will know how to speak to their heart and enkindle, comfort, and inspire enthusiasm in it with the joy of the Gospel and the strength of the Eucharist; </a:t>
            </a:r>
          </a:p>
          <a:p>
            <a:pPr marL="457200" indent="-457200">
              <a:lnSpc>
                <a:spcPct val="90000"/>
              </a:lnSpc>
              <a:buFont typeface="Arial" panose="020B0604020202020204" pitchFamily="34" charset="0"/>
              <a:buChar char="•"/>
            </a:pPr>
            <a:r>
              <a:rPr lang="en-GB" altLang="en-US" sz="2800" i="1" dirty="0"/>
              <a:t>a Church which will know how to invite and welcome the person who seeks a purpose for which to commit his whole existence; </a:t>
            </a:r>
          </a:p>
          <a:p>
            <a:pPr marL="457200" indent="-457200">
              <a:lnSpc>
                <a:spcPct val="90000"/>
              </a:lnSpc>
              <a:buFont typeface="Arial" panose="020B0604020202020204" pitchFamily="34" charset="0"/>
              <a:buChar char="•"/>
            </a:pPr>
            <a:r>
              <a:rPr lang="en-GB" altLang="en-US" sz="2800" i="1" dirty="0"/>
              <a:t>a Church which is not afraid to require much, after having given much; </a:t>
            </a:r>
          </a:p>
          <a:p>
            <a:pPr marL="457200" indent="-457200">
              <a:lnSpc>
                <a:spcPct val="90000"/>
              </a:lnSpc>
              <a:buFont typeface="Arial" panose="020B0604020202020204" pitchFamily="34" charset="0"/>
              <a:buChar char="•"/>
            </a:pPr>
            <a:r>
              <a:rPr lang="en-GB" altLang="en-US" sz="2800" i="1" dirty="0"/>
              <a:t>which does not fear asking from young people the effort of a noble and authentic adventure, such as that of the following of the Gospel.” </a:t>
            </a:r>
            <a:r>
              <a:rPr lang="en-GB" altLang="en-US" sz="1200" dirty="0"/>
              <a:t>(Pope John Paul II. 1995 World Day of Prayer for Vocations)</a:t>
            </a:r>
            <a:endParaRPr lang="en-GB" altLang="en-US" sz="2400" dirty="0"/>
          </a:p>
        </p:txBody>
      </p:sp>
    </p:spTree>
    <p:extLst>
      <p:ext uri="{BB962C8B-B14F-4D97-AF65-F5344CB8AC3E}">
        <p14:creationId xmlns:p14="http://schemas.microsoft.com/office/powerpoint/2010/main" val="75838100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tx2"/>
            </a:gs>
            <a:gs pos="92000">
              <a:schemeClr val="bg1">
                <a:tint val="98000"/>
                <a:satMod val="130000"/>
                <a:shade val="90000"/>
                <a:lumMod val="103000"/>
              </a:schemeClr>
            </a:gs>
          </a:gsLst>
          <a:lin ang="5400000" scaled="0"/>
        </a:gradFill>
        <a:effectLst/>
      </p:bgPr>
    </p:bg>
    <p:spTree>
      <p:nvGrpSpPr>
        <p:cNvPr id="1" name=""/>
        <p:cNvGrpSpPr/>
        <p:nvPr/>
      </p:nvGrpSpPr>
      <p:grpSpPr>
        <a:xfrm>
          <a:off x="0" y="0"/>
          <a:ext cx="0" cy="0"/>
          <a:chOff x="0" y="0"/>
          <a:chExt cx="0" cy="0"/>
        </a:xfrm>
      </p:grpSpPr>
      <p:pic>
        <p:nvPicPr>
          <p:cNvPr id="1026" name="Picture 2" descr="Image result for secondary school line management models hierarchy">
            <a:extLst>
              <a:ext uri="{FF2B5EF4-FFF2-40B4-BE49-F238E27FC236}">
                <a16:creationId xmlns:a16="http://schemas.microsoft.com/office/drawing/2014/main" id="{6AB8EB8F-1BD7-454F-AAE9-921C1F143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475" y="1347342"/>
            <a:ext cx="9577050" cy="49356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ED760D-41CC-41E8-AAED-6998FB803EB5}"/>
              </a:ext>
            </a:extLst>
          </p:cNvPr>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6840302A-63D8-4E2E-B899-AE0300D6686F}"/>
              </a:ext>
            </a:extLst>
          </p:cNvPr>
          <p:cNvSpPr txBox="1"/>
          <p:nvPr/>
        </p:nvSpPr>
        <p:spPr>
          <a:xfrm>
            <a:off x="685799" y="49152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where is it in your mind?</a:t>
            </a:r>
          </a:p>
        </p:txBody>
      </p:sp>
      <p:sp>
        <p:nvSpPr>
          <p:cNvPr id="2" name="Rectangle 1">
            <a:extLst>
              <a:ext uri="{FF2B5EF4-FFF2-40B4-BE49-F238E27FC236}">
                <a16:creationId xmlns:a16="http://schemas.microsoft.com/office/drawing/2014/main" id="{DBC5E263-8C81-474F-A806-51E8B94C2922}"/>
              </a:ext>
            </a:extLst>
          </p:cNvPr>
          <p:cNvSpPr/>
          <p:nvPr/>
        </p:nvSpPr>
        <p:spPr>
          <a:xfrm>
            <a:off x="7254240" y="824122"/>
            <a:ext cx="2956559" cy="3770263"/>
          </a:xfrm>
          <a:prstGeom prst="rect">
            <a:avLst/>
          </a:prstGeom>
          <a:noFill/>
        </p:spPr>
        <p:txBody>
          <a:bodyPr wrap="square" lIns="91440" tIns="45720" rIns="91440" bIns="45720">
            <a:spAutoFit/>
          </a:bodyPr>
          <a:lstStyle/>
          <a:p>
            <a:pPr algn="ctr"/>
            <a:r>
              <a:rPr lang="en-US" sz="239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endParaRPr lang="en-US" sz="239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71634379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tx2"/>
            </a:gs>
            <a:gs pos="92000">
              <a:schemeClr val="bg1">
                <a:tint val="98000"/>
                <a:satMod val="130000"/>
                <a:shade val="90000"/>
                <a:lumMod val="103000"/>
              </a:schemeClr>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ED760D-41CC-41E8-AAED-6998FB803EB5}"/>
              </a:ext>
            </a:extLst>
          </p:cNvPr>
          <p:cNvSpPr/>
          <p:nvPr/>
        </p:nvSpPr>
        <p:spPr>
          <a:xfrm>
            <a:off x="257175" y="215295"/>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6840302A-63D8-4E2E-B899-AE0300D6686F}"/>
              </a:ext>
            </a:extLst>
          </p:cNvPr>
          <p:cNvSpPr txBox="1"/>
          <p:nvPr/>
        </p:nvSpPr>
        <p:spPr>
          <a:xfrm>
            <a:off x="352424" y="296585"/>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 the content:</a:t>
            </a:r>
          </a:p>
        </p:txBody>
      </p:sp>
      <p:graphicFrame>
        <p:nvGraphicFramePr>
          <p:cNvPr id="2" name="Table 1">
            <a:extLst>
              <a:ext uri="{FF2B5EF4-FFF2-40B4-BE49-F238E27FC236}">
                <a16:creationId xmlns:a16="http://schemas.microsoft.com/office/drawing/2014/main" id="{8DAD0921-A6F1-49BF-98D2-CE2168B9F217}"/>
              </a:ext>
            </a:extLst>
          </p:cNvPr>
          <p:cNvGraphicFramePr>
            <a:graphicFrameLocks noGrp="1"/>
          </p:cNvGraphicFramePr>
          <p:nvPr>
            <p:extLst>
              <p:ext uri="{D42A27DB-BD31-4B8C-83A1-F6EECF244321}">
                <p14:modId xmlns:p14="http://schemas.microsoft.com/office/powerpoint/2010/main" val="2359502342"/>
              </p:ext>
            </p:extLst>
          </p:nvPr>
        </p:nvGraphicFramePr>
        <p:xfrm>
          <a:off x="352424" y="1048125"/>
          <a:ext cx="11191876" cy="5594580"/>
        </p:xfrm>
        <a:graphic>
          <a:graphicData uri="http://schemas.openxmlformats.org/drawingml/2006/table">
            <a:tbl>
              <a:tblPr firstRow="1" firstCol="1" lastRow="1" lastCol="1" bandRow="1" bandCol="1">
                <a:tableStyleId>{5C22544A-7EE6-4342-B048-85BDC9FD1C3A}</a:tableStyleId>
              </a:tblPr>
              <a:tblGrid>
                <a:gridCol w="5457826">
                  <a:extLst>
                    <a:ext uri="{9D8B030D-6E8A-4147-A177-3AD203B41FA5}">
                      <a16:colId xmlns:a16="http://schemas.microsoft.com/office/drawing/2014/main" val="1221554997"/>
                    </a:ext>
                  </a:extLst>
                </a:gridCol>
                <a:gridCol w="5734050">
                  <a:extLst>
                    <a:ext uri="{9D8B030D-6E8A-4147-A177-3AD203B41FA5}">
                      <a16:colId xmlns:a16="http://schemas.microsoft.com/office/drawing/2014/main" val="935235197"/>
                    </a:ext>
                  </a:extLst>
                </a:gridCol>
              </a:tblGrid>
              <a:tr h="621620">
                <a:tc>
                  <a:txBody>
                    <a:bodyPr/>
                    <a:lstStyle/>
                    <a:p>
                      <a:pPr marL="67310">
                        <a:spcAft>
                          <a:spcPts val="0"/>
                        </a:spcAft>
                      </a:pPr>
                      <a:r>
                        <a:rPr lang="en-GB" sz="2400" dirty="0">
                          <a:effectLst/>
                          <a:latin typeface="+mn-lt"/>
                        </a:rPr>
                        <a:t>The Ministry of Advocacy</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rPr>
                        <a:t>Defending, protecting and speaking for young people at risk within the community</a:t>
                      </a: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1236412313"/>
                  </a:ext>
                </a:extLst>
              </a:tr>
              <a:tr h="621620">
                <a:tc>
                  <a:txBody>
                    <a:bodyPr/>
                    <a:lstStyle/>
                    <a:p>
                      <a:pPr marL="67310">
                        <a:spcAft>
                          <a:spcPts val="0"/>
                        </a:spcAft>
                      </a:pPr>
                      <a:r>
                        <a:rPr lang="en-GB" sz="2400" dirty="0">
                          <a:effectLst/>
                          <a:latin typeface="+mn-lt"/>
                        </a:rPr>
                        <a:t>The Ministry of Catechesis</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a:effectLst/>
                          <a:latin typeface="+mn-lt"/>
                        </a:rPr>
                        <a:t>Learning to use scripture, prayer and experiencing Christian life as expressions of a personal relationship with Jesus</a:t>
                      </a:r>
                      <a:endParaRPr lang="en-GB" sz="140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3513344502"/>
                  </a:ext>
                </a:extLst>
              </a:tr>
              <a:tr h="621620">
                <a:tc>
                  <a:txBody>
                    <a:bodyPr/>
                    <a:lstStyle/>
                    <a:p>
                      <a:pPr marL="67310">
                        <a:spcAft>
                          <a:spcPts val="0"/>
                        </a:spcAft>
                      </a:pPr>
                      <a:r>
                        <a:rPr lang="en-GB" sz="2400" dirty="0">
                          <a:effectLst/>
                          <a:latin typeface="+mn-lt"/>
                        </a:rPr>
                        <a:t>The Ministry of Community</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rPr>
                        <a:t>Building a sense of belonging and an identity that extends into a wider Church sharing of life and love</a:t>
                      </a: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908323511"/>
                  </a:ext>
                </a:extLst>
              </a:tr>
              <a:tr h="621620">
                <a:tc>
                  <a:txBody>
                    <a:bodyPr/>
                    <a:lstStyle/>
                    <a:p>
                      <a:pPr marL="67310">
                        <a:spcAft>
                          <a:spcPts val="0"/>
                        </a:spcAft>
                      </a:pPr>
                      <a:r>
                        <a:rPr lang="en-GB" sz="2400" dirty="0">
                          <a:effectLst/>
                          <a:latin typeface="+mn-lt"/>
                        </a:rPr>
                        <a:t>The Ministry of Evangelisation</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rPr>
                        <a:t>To awaken a call to follow the Gospel and make a difference to our world especially by adult example discipleship</a:t>
                      </a: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1164327717"/>
                  </a:ext>
                </a:extLst>
              </a:tr>
              <a:tr h="621620">
                <a:tc>
                  <a:txBody>
                    <a:bodyPr/>
                    <a:lstStyle/>
                    <a:p>
                      <a:pPr marL="67310">
                        <a:spcAft>
                          <a:spcPts val="0"/>
                        </a:spcAft>
                      </a:pPr>
                      <a:r>
                        <a:rPr lang="en-GB" sz="2400" dirty="0">
                          <a:effectLst/>
                          <a:latin typeface="+mn-lt"/>
                        </a:rPr>
                        <a:t>The Ministry of Justice and Service</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rPr>
                        <a:t>To recognise the needs of the poor and oppressed and to start to respond with love and self-sacrifice</a:t>
                      </a: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784990038"/>
                  </a:ext>
                </a:extLst>
              </a:tr>
              <a:tr h="621620">
                <a:tc>
                  <a:txBody>
                    <a:bodyPr/>
                    <a:lstStyle/>
                    <a:p>
                      <a:pPr marL="67310">
                        <a:spcAft>
                          <a:spcPts val="0"/>
                        </a:spcAft>
                      </a:pPr>
                      <a:r>
                        <a:rPr lang="en-GB" sz="2400" dirty="0">
                          <a:effectLst/>
                          <a:latin typeface="+mn-lt"/>
                        </a:rPr>
                        <a:t>The Ministry of Leadership Development</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rPr>
                        <a:t>To identify and encourage the gifts of leadership among the young through sharing  decisions, practical roles and training</a:t>
                      </a: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2368094072"/>
                  </a:ext>
                </a:extLst>
              </a:tr>
              <a:tr h="621620">
                <a:tc>
                  <a:txBody>
                    <a:bodyPr/>
                    <a:lstStyle/>
                    <a:p>
                      <a:pPr marL="67310">
                        <a:spcAft>
                          <a:spcPts val="0"/>
                        </a:spcAft>
                      </a:pPr>
                      <a:r>
                        <a:rPr lang="en-GB" sz="2400" dirty="0">
                          <a:effectLst/>
                          <a:latin typeface="+mn-lt"/>
                        </a:rPr>
                        <a:t>The Ministry of Pastoral Care</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rPr>
                        <a:t>A community-based response to the needs of the young modelled as a form of Gospel love</a:t>
                      </a: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2156158059"/>
                  </a:ext>
                </a:extLst>
              </a:tr>
              <a:tr h="621620">
                <a:tc>
                  <a:txBody>
                    <a:bodyPr/>
                    <a:lstStyle/>
                    <a:p>
                      <a:pPr marL="67310">
                        <a:spcAft>
                          <a:spcPts val="0"/>
                        </a:spcAft>
                      </a:pPr>
                      <a:r>
                        <a:rPr lang="en-GB" sz="2400" dirty="0">
                          <a:effectLst/>
                          <a:latin typeface="+mn-lt"/>
                          <a:ea typeface="Bookman Old Style" panose="02050604050505020204" pitchFamily="18" charset="0"/>
                          <a:cs typeface="Times New Roman" panose="02020603050405020304" pitchFamily="18" charset="0"/>
                        </a:rPr>
                        <a:t>Prayer and Worship</a:t>
                      </a: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ea typeface="Bookman Old Style" panose="02050604050505020204" pitchFamily="18" charset="0"/>
                          <a:cs typeface="Times New Roman" panose="02020603050405020304" pitchFamily="18" charset="0"/>
                        </a:rPr>
                        <a:t>Bringing the lived experience of the school community into  celebrations of Gospel faith, prayer and the sacraments of the church.</a:t>
                      </a:r>
                    </a:p>
                  </a:txBody>
                  <a:tcPr marL="62509" marR="62509" marT="0" marB="0" anchor="ctr">
                    <a:solidFill>
                      <a:schemeClr val="tx1">
                        <a:lumMod val="50000"/>
                      </a:schemeClr>
                    </a:solidFill>
                  </a:tcPr>
                </a:tc>
                <a:extLst>
                  <a:ext uri="{0D108BD9-81ED-4DB2-BD59-A6C34878D82A}">
                    <a16:rowId xmlns:a16="http://schemas.microsoft.com/office/drawing/2014/main" val="1395496099"/>
                  </a:ext>
                </a:extLst>
              </a:tr>
              <a:tr h="621620">
                <a:tc>
                  <a:txBody>
                    <a:bodyPr/>
                    <a:lstStyle/>
                    <a:p>
                      <a:pPr marL="67310">
                        <a:spcAft>
                          <a:spcPts val="0"/>
                        </a:spcAft>
                      </a:pPr>
                      <a:r>
                        <a:rPr lang="en-GB" sz="2400" dirty="0">
                          <a:effectLst/>
                          <a:latin typeface="+mn-lt"/>
                          <a:ea typeface="Bookman Old Style" panose="02050604050505020204" pitchFamily="18" charset="0"/>
                          <a:cs typeface="Times New Roman" panose="02020603050405020304" pitchFamily="18" charset="0"/>
                        </a:rPr>
                        <a:t>Multi-cultural working</a:t>
                      </a:r>
                    </a:p>
                  </a:txBody>
                  <a:tcPr marL="62509" marR="62509" marT="0" marB="0" anchor="ctr">
                    <a:solidFill>
                      <a:schemeClr val="tx1">
                        <a:lumMod val="50000"/>
                      </a:schemeClr>
                    </a:solidFill>
                  </a:tcPr>
                </a:tc>
                <a:tc>
                  <a:txBody>
                    <a:bodyPr/>
                    <a:lstStyle/>
                    <a:p>
                      <a:pPr marL="67310">
                        <a:spcAft>
                          <a:spcPts val="0"/>
                        </a:spcAft>
                      </a:pPr>
                      <a:r>
                        <a:rPr lang="en-GB" sz="1400" dirty="0">
                          <a:effectLst/>
                          <a:latin typeface="+mn-lt"/>
                          <a:ea typeface="Bookman Old Style" panose="02050604050505020204" pitchFamily="18" charset="0"/>
                          <a:cs typeface="Times New Roman" panose="02020603050405020304" pitchFamily="18" charset="0"/>
                        </a:rPr>
                        <a:t>Having a welcoming Gospel inspired focus to welcoming the stranger and building multi-cultural bridges into the local community.</a:t>
                      </a:r>
                    </a:p>
                  </a:txBody>
                  <a:tcPr marL="62509" marR="62509" marT="0" marB="0" anchor="ctr">
                    <a:solidFill>
                      <a:schemeClr val="tx1">
                        <a:lumMod val="50000"/>
                      </a:schemeClr>
                    </a:solidFill>
                  </a:tcPr>
                </a:tc>
                <a:extLst>
                  <a:ext uri="{0D108BD9-81ED-4DB2-BD59-A6C34878D82A}">
                    <a16:rowId xmlns:a16="http://schemas.microsoft.com/office/drawing/2014/main" val="3926946374"/>
                  </a:ext>
                </a:extLst>
              </a:tr>
            </a:tbl>
          </a:graphicData>
        </a:graphic>
      </p:graphicFrame>
    </p:spTree>
    <p:extLst>
      <p:ext uri="{BB962C8B-B14F-4D97-AF65-F5344CB8AC3E}">
        <p14:creationId xmlns:p14="http://schemas.microsoft.com/office/powerpoint/2010/main" val="27995977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tx2"/>
            </a:gs>
            <a:gs pos="92000">
              <a:schemeClr val="bg1">
                <a:tint val="98000"/>
                <a:satMod val="130000"/>
                <a:shade val="90000"/>
                <a:lumMod val="103000"/>
              </a:schemeClr>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ED760D-41CC-41E8-AAED-6998FB803EB5}"/>
              </a:ext>
            </a:extLst>
          </p:cNvPr>
          <p:cNvSpPr/>
          <p:nvPr/>
        </p:nvSpPr>
        <p:spPr>
          <a:xfrm>
            <a:off x="257175" y="215295"/>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6840302A-63D8-4E2E-B899-AE0300D6686F}"/>
              </a:ext>
            </a:extLst>
          </p:cNvPr>
          <p:cNvSpPr txBox="1"/>
          <p:nvPr/>
        </p:nvSpPr>
        <p:spPr>
          <a:xfrm>
            <a:off x="352424" y="22720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 the content:</a:t>
            </a:r>
          </a:p>
        </p:txBody>
      </p:sp>
      <p:graphicFrame>
        <p:nvGraphicFramePr>
          <p:cNvPr id="2" name="Table 1">
            <a:extLst>
              <a:ext uri="{FF2B5EF4-FFF2-40B4-BE49-F238E27FC236}">
                <a16:creationId xmlns:a16="http://schemas.microsoft.com/office/drawing/2014/main" id="{8DAD0921-A6F1-49BF-98D2-CE2168B9F217}"/>
              </a:ext>
            </a:extLst>
          </p:cNvPr>
          <p:cNvGraphicFramePr>
            <a:graphicFrameLocks noGrp="1"/>
          </p:cNvGraphicFramePr>
          <p:nvPr>
            <p:extLst>
              <p:ext uri="{D42A27DB-BD31-4B8C-83A1-F6EECF244321}">
                <p14:modId xmlns:p14="http://schemas.microsoft.com/office/powerpoint/2010/main" val="803431540"/>
              </p:ext>
            </p:extLst>
          </p:nvPr>
        </p:nvGraphicFramePr>
        <p:xfrm>
          <a:off x="352424" y="1048125"/>
          <a:ext cx="11191876" cy="5594580"/>
        </p:xfrm>
        <a:graphic>
          <a:graphicData uri="http://schemas.openxmlformats.org/drawingml/2006/table">
            <a:tbl>
              <a:tblPr firstRow="1" firstCol="1" lastRow="1" lastCol="1" bandRow="1" bandCol="1">
                <a:tableStyleId>{5C22544A-7EE6-4342-B048-85BDC9FD1C3A}</a:tableStyleId>
              </a:tblPr>
              <a:tblGrid>
                <a:gridCol w="4638676">
                  <a:extLst>
                    <a:ext uri="{9D8B030D-6E8A-4147-A177-3AD203B41FA5}">
                      <a16:colId xmlns:a16="http://schemas.microsoft.com/office/drawing/2014/main" val="1221554997"/>
                    </a:ext>
                  </a:extLst>
                </a:gridCol>
                <a:gridCol w="6553200">
                  <a:extLst>
                    <a:ext uri="{9D8B030D-6E8A-4147-A177-3AD203B41FA5}">
                      <a16:colId xmlns:a16="http://schemas.microsoft.com/office/drawing/2014/main" val="935235197"/>
                    </a:ext>
                  </a:extLst>
                </a:gridCol>
              </a:tblGrid>
              <a:tr h="621620">
                <a:tc>
                  <a:txBody>
                    <a:bodyPr/>
                    <a:lstStyle/>
                    <a:p>
                      <a:pPr marL="67310">
                        <a:spcAft>
                          <a:spcPts val="0"/>
                        </a:spcAft>
                      </a:pPr>
                      <a:r>
                        <a:rPr lang="en-GB" sz="2400" dirty="0">
                          <a:effectLst/>
                          <a:latin typeface="+mn-lt"/>
                        </a:rPr>
                        <a:t>The Ministry of Advocacy</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1236412313"/>
                  </a:ext>
                </a:extLst>
              </a:tr>
              <a:tr h="621620">
                <a:tc>
                  <a:txBody>
                    <a:bodyPr/>
                    <a:lstStyle/>
                    <a:p>
                      <a:pPr marL="67310">
                        <a:spcAft>
                          <a:spcPts val="0"/>
                        </a:spcAft>
                      </a:pPr>
                      <a:r>
                        <a:rPr lang="en-GB" sz="2400" dirty="0">
                          <a:effectLst/>
                          <a:latin typeface="+mn-lt"/>
                        </a:rPr>
                        <a:t>The Ministry of Catechesis</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3513344502"/>
                  </a:ext>
                </a:extLst>
              </a:tr>
              <a:tr h="621620">
                <a:tc>
                  <a:txBody>
                    <a:bodyPr/>
                    <a:lstStyle/>
                    <a:p>
                      <a:pPr marL="67310">
                        <a:spcAft>
                          <a:spcPts val="0"/>
                        </a:spcAft>
                      </a:pPr>
                      <a:r>
                        <a:rPr lang="en-GB" sz="2400" dirty="0">
                          <a:effectLst/>
                          <a:latin typeface="+mn-lt"/>
                        </a:rPr>
                        <a:t>The Ministry of Community</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908323511"/>
                  </a:ext>
                </a:extLst>
              </a:tr>
              <a:tr h="621620">
                <a:tc>
                  <a:txBody>
                    <a:bodyPr/>
                    <a:lstStyle/>
                    <a:p>
                      <a:pPr marL="67310">
                        <a:spcAft>
                          <a:spcPts val="0"/>
                        </a:spcAft>
                      </a:pPr>
                      <a:r>
                        <a:rPr lang="en-GB" sz="2400" dirty="0">
                          <a:effectLst/>
                          <a:latin typeface="+mn-lt"/>
                        </a:rPr>
                        <a:t>The Ministry of Evangelisation</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1164327717"/>
                  </a:ext>
                </a:extLst>
              </a:tr>
              <a:tr h="621620">
                <a:tc>
                  <a:txBody>
                    <a:bodyPr/>
                    <a:lstStyle/>
                    <a:p>
                      <a:pPr marL="67310">
                        <a:spcAft>
                          <a:spcPts val="0"/>
                        </a:spcAft>
                      </a:pPr>
                      <a:r>
                        <a:rPr lang="en-GB" sz="2400">
                          <a:effectLst/>
                          <a:latin typeface="+mn-lt"/>
                        </a:rPr>
                        <a:t>The Ministry of Justice and Service</a:t>
                      </a:r>
                      <a:endParaRPr lang="en-GB" sz="240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784990038"/>
                  </a:ext>
                </a:extLst>
              </a:tr>
              <a:tr h="621620">
                <a:tc>
                  <a:txBody>
                    <a:bodyPr/>
                    <a:lstStyle/>
                    <a:p>
                      <a:pPr marL="67310">
                        <a:spcAft>
                          <a:spcPts val="0"/>
                        </a:spcAft>
                      </a:pPr>
                      <a:r>
                        <a:rPr lang="en-GB" sz="2400" dirty="0">
                          <a:effectLst/>
                          <a:latin typeface="+mn-lt"/>
                        </a:rPr>
                        <a:t>Leadership Development</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2368094072"/>
                  </a:ext>
                </a:extLst>
              </a:tr>
              <a:tr h="621620">
                <a:tc>
                  <a:txBody>
                    <a:bodyPr/>
                    <a:lstStyle/>
                    <a:p>
                      <a:pPr marL="67310">
                        <a:spcAft>
                          <a:spcPts val="0"/>
                        </a:spcAft>
                      </a:pPr>
                      <a:r>
                        <a:rPr lang="en-GB" sz="2400" dirty="0">
                          <a:effectLst/>
                          <a:latin typeface="+mn-lt"/>
                        </a:rPr>
                        <a:t>The Ministry of Pastoral Care</a:t>
                      </a:r>
                      <a:endParaRPr lang="en-GB" sz="2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2156158059"/>
                  </a:ext>
                </a:extLst>
              </a:tr>
              <a:tr h="621620">
                <a:tc>
                  <a:txBody>
                    <a:bodyPr/>
                    <a:lstStyle/>
                    <a:p>
                      <a:pPr marL="67310">
                        <a:spcAft>
                          <a:spcPts val="0"/>
                        </a:spcAft>
                      </a:pPr>
                      <a:r>
                        <a:rPr lang="en-GB" sz="2400" dirty="0">
                          <a:effectLst/>
                          <a:latin typeface="+mn-lt"/>
                          <a:ea typeface="Bookman Old Style" panose="02050604050505020204" pitchFamily="18" charset="0"/>
                          <a:cs typeface="Times New Roman" panose="02020603050405020304" pitchFamily="18" charset="0"/>
                        </a:rPr>
                        <a:t>Prayer and Worship</a:t>
                      </a: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1395496099"/>
                  </a:ext>
                </a:extLst>
              </a:tr>
              <a:tr h="621620">
                <a:tc>
                  <a:txBody>
                    <a:bodyPr/>
                    <a:lstStyle/>
                    <a:p>
                      <a:pPr marL="67310">
                        <a:spcAft>
                          <a:spcPts val="0"/>
                        </a:spcAft>
                      </a:pPr>
                      <a:r>
                        <a:rPr lang="en-GB" sz="2400" dirty="0">
                          <a:effectLst/>
                          <a:latin typeface="+mn-lt"/>
                          <a:ea typeface="Bookman Old Style" panose="02050604050505020204" pitchFamily="18" charset="0"/>
                          <a:cs typeface="Times New Roman" panose="02020603050405020304" pitchFamily="18" charset="0"/>
                        </a:rPr>
                        <a:t>Multi-cultural working</a:t>
                      </a:r>
                    </a:p>
                  </a:txBody>
                  <a:tcPr marL="62509" marR="62509" marT="0" marB="0" anchor="ctr">
                    <a:solidFill>
                      <a:schemeClr val="tx1">
                        <a:lumMod val="50000"/>
                      </a:schemeClr>
                    </a:solidFill>
                  </a:tcPr>
                </a:tc>
                <a:tc>
                  <a:txBody>
                    <a:bodyPr/>
                    <a:lstStyle/>
                    <a:p>
                      <a:pPr marL="67310">
                        <a:spcAft>
                          <a:spcPts val="0"/>
                        </a:spcAft>
                      </a:pPr>
                      <a:endParaRPr lang="en-GB" sz="1400" dirty="0">
                        <a:effectLst/>
                        <a:latin typeface="+mn-lt"/>
                        <a:ea typeface="Bookman Old Style" panose="02050604050505020204" pitchFamily="18" charset="0"/>
                        <a:cs typeface="Times New Roman" panose="02020603050405020304" pitchFamily="18" charset="0"/>
                      </a:endParaRPr>
                    </a:p>
                  </a:txBody>
                  <a:tcPr marL="62509" marR="62509" marT="0" marB="0" anchor="ctr">
                    <a:solidFill>
                      <a:schemeClr val="tx1">
                        <a:lumMod val="50000"/>
                      </a:schemeClr>
                    </a:solidFill>
                  </a:tcPr>
                </a:tc>
                <a:extLst>
                  <a:ext uri="{0D108BD9-81ED-4DB2-BD59-A6C34878D82A}">
                    <a16:rowId xmlns:a16="http://schemas.microsoft.com/office/drawing/2014/main" val="3926946374"/>
                  </a:ext>
                </a:extLst>
              </a:tr>
            </a:tbl>
          </a:graphicData>
        </a:graphic>
      </p:graphicFrame>
      <p:sp>
        <p:nvSpPr>
          <p:cNvPr id="5" name="TextBox 4">
            <a:extLst>
              <a:ext uri="{FF2B5EF4-FFF2-40B4-BE49-F238E27FC236}">
                <a16:creationId xmlns:a16="http://schemas.microsoft.com/office/drawing/2014/main" id="{2EE5ED36-3648-4D71-94DB-5A40BE9E80B9}"/>
              </a:ext>
            </a:extLst>
          </p:cNvPr>
          <p:cNvSpPr txBox="1"/>
          <p:nvPr/>
        </p:nvSpPr>
        <p:spPr>
          <a:xfrm rot="1071634">
            <a:off x="6375441" y="2342305"/>
            <a:ext cx="2924142" cy="3170099"/>
          </a:xfrm>
          <a:prstGeom prst="rect">
            <a:avLst/>
          </a:prstGeom>
          <a:solidFill>
            <a:srgbClr val="FFFF00"/>
          </a:solidFill>
          <a:ln w="107950" cmpd="thickThin">
            <a:solidFill>
              <a:schemeClr val="tx1"/>
            </a:solidFill>
          </a:ln>
        </p:spPr>
        <p:txBody>
          <a:bodyPr wrap="square" rtlCol="0">
            <a:spAutoFit/>
          </a:bodyPr>
          <a:lstStyle/>
          <a:p>
            <a:pPr algn="ctr"/>
            <a:r>
              <a:rPr lang="en-GB" sz="4000" dirty="0">
                <a:solidFill>
                  <a:schemeClr val="bg1"/>
                </a:solidFill>
              </a:rPr>
              <a:t>Who does these roles now in your school community?</a:t>
            </a:r>
          </a:p>
        </p:txBody>
      </p:sp>
    </p:spTree>
    <p:extLst>
      <p:ext uri="{BB962C8B-B14F-4D97-AF65-F5344CB8AC3E}">
        <p14:creationId xmlns:p14="http://schemas.microsoft.com/office/powerpoint/2010/main" val="70056950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tx2"/>
            </a:gs>
            <a:gs pos="92000">
              <a:schemeClr val="bg1">
                <a:tint val="98000"/>
                <a:satMod val="130000"/>
                <a:shade val="90000"/>
                <a:lumMod val="103000"/>
              </a:schemeClr>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ED760D-41CC-41E8-AAED-6998FB803EB5}"/>
              </a:ext>
            </a:extLst>
          </p:cNvPr>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6840302A-63D8-4E2E-B899-AE0300D6686F}"/>
              </a:ext>
            </a:extLst>
          </p:cNvPr>
          <p:cNvSpPr txBox="1"/>
          <p:nvPr/>
        </p:nvSpPr>
        <p:spPr>
          <a:xfrm>
            <a:off x="685799" y="473453"/>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how is this thread managed?</a:t>
            </a:r>
          </a:p>
        </p:txBody>
      </p:sp>
      <p:sp>
        <p:nvSpPr>
          <p:cNvPr id="2" name="Oval 1">
            <a:extLst>
              <a:ext uri="{FF2B5EF4-FFF2-40B4-BE49-F238E27FC236}">
                <a16:creationId xmlns:a16="http://schemas.microsoft.com/office/drawing/2014/main" id="{D7270927-60A6-45D4-ACC9-CD33665457D3}"/>
              </a:ext>
            </a:extLst>
          </p:cNvPr>
          <p:cNvSpPr/>
          <p:nvPr/>
        </p:nvSpPr>
        <p:spPr>
          <a:xfrm>
            <a:off x="2095500" y="1822147"/>
            <a:ext cx="542925" cy="571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69D0C55-B091-4D8B-888A-04C4748BA9DB}"/>
              </a:ext>
            </a:extLst>
          </p:cNvPr>
          <p:cNvSpPr/>
          <p:nvPr/>
        </p:nvSpPr>
        <p:spPr>
          <a:xfrm>
            <a:off x="1019175" y="3343275"/>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6735BBB-F258-483A-98C0-C6E6DFE92FF0}"/>
              </a:ext>
            </a:extLst>
          </p:cNvPr>
          <p:cNvSpPr/>
          <p:nvPr/>
        </p:nvSpPr>
        <p:spPr>
          <a:xfrm>
            <a:off x="3714750" y="2174572"/>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191D5C3-D4C5-4EEE-B99A-1EBACD6A0AD4}"/>
              </a:ext>
            </a:extLst>
          </p:cNvPr>
          <p:cNvSpPr/>
          <p:nvPr/>
        </p:nvSpPr>
        <p:spPr>
          <a:xfrm>
            <a:off x="2809875" y="2714625"/>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FD2E859-2D01-4005-A35F-A43114C8AA21}"/>
              </a:ext>
            </a:extLst>
          </p:cNvPr>
          <p:cNvSpPr/>
          <p:nvPr/>
        </p:nvSpPr>
        <p:spPr>
          <a:xfrm>
            <a:off x="8143874" y="2971799"/>
            <a:ext cx="657226" cy="6857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5F29751-1F3A-44F7-96C0-E50A9E3CC33F}"/>
              </a:ext>
            </a:extLst>
          </p:cNvPr>
          <p:cNvSpPr/>
          <p:nvPr/>
        </p:nvSpPr>
        <p:spPr>
          <a:xfrm>
            <a:off x="7429499" y="5829300"/>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5235D54-9614-460B-9AF6-60AEA4421B88}"/>
              </a:ext>
            </a:extLst>
          </p:cNvPr>
          <p:cNvSpPr/>
          <p:nvPr/>
        </p:nvSpPr>
        <p:spPr>
          <a:xfrm>
            <a:off x="1876425" y="4699605"/>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FA8CE98-41EC-4507-9C31-33385FFB7A88}"/>
              </a:ext>
            </a:extLst>
          </p:cNvPr>
          <p:cNvSpPr/>
          <p:nvPr/>
        </p:nvSpPr>
        <p:spPr>
          <a:xfrm>
            <a:off x="6591299" y="4261455"/>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D5D9DD4-6FC7-471E-9EFB-6387ACE0E56E}"/>
              </a:ext>
            </a:extLst>
          </p:cNvPr>
          <p:cNvSpPr/>
          <p:nvPr/>
        </p:nvSpPr>
        <p:spPr>
          <a:xfrm>
            <a:off x="4000500" y="4385280"/>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DE47921-4863-4B46-87FA-F38BF6B92047}"/>
              </a:ext>
            </a:extLst>
          </p:cNvPr>
          <p:cNvSpPr/>
          <p:nvPr/>
        </p:nvSpPr>
        <p:spPr>
          <a:xfrm>
            <a:off x="10915650" y="3143250"/>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D59FAE1-5425-41DC-8454-620A95E41142}"/>
              </a:ext>
            </a:extLst>
          </p:cNvPr>
          <p:cNvSpPr/>
          <p:nvPr/>
        </p:nvSpPr>
        <p:spPr>
          <a:xfrm>
            <a:off x="2533650" y="4699604"/>
            <a:ext cx="542925" cy="5391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9CCBC63-0349-4B31-BB7E-1D9A06231C8A}"/>
              </a:ext>
            </a:extLst>
          </p:cNvPr>
          <p:cNvSpPr/>
          <p:nvPr/>
        </p:nvSpPr>
        <p:spPr>
          <a:xfrm>
            <a:off x="6200773" y="2250772"/>
            <a:ext cx="533401" cy="5305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6CA88A-2F1C-4908-AB5E-E53E9F1F75A6}"/>
              </a:ext>
            </a:extLst>
          </p:cNvPr>
          <p:cNvSpPr/>
          <p:nvPr/>
        </p:nvSpPr>
        <p:spPr>
          <a:xfrm>
            <a:off x="4991099" y="5705475"/>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E7AA350-6501-4E64-A701-C207B30E4853}"/>
              </a:ext>
            </a:extLst>
          </p:cNvPr>
          <p:cNvSpPr/>
          <p:nvPr/>
        </p:nvSpPr>
        <p:spPr>
          <a:xfrm>
            <a:off x="7858124" y="2107897"/>
            <a:ext cx="2857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90FAF33-838C-42C8-8FB5-9585ABE4A6A3}"/>
              </a:ext>
            </a:extLst>
          </p:cNvPr>
          <p:cNvSpPr/>
          <p:nvPr/>
        </p:nvSpPr>
        <p:spPr>
          <a:xfrm>
            <a:off x="4448173" y="3028950"/>
            <a:ext cx="1905001" cy="17497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59511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ppt_x</p:attrName>
                                        </p:attrNameLst>
                                      </p:cBhvr>
                                      <p:tavLst>
                                        <p:tav tm="0">
                                          <p:val>
                                            <p:strVal val="#ppt_x"/>
                                          </p:val>
                                        </p:tav>
                                        <p:tav tm="100000">
                                          <p:val>
                                            <p:strVal val="#ppt_x"/>
                                          </p:val>
                                        </p:tav>
                                      </p:tavLst>
                                    </p:anim>
                                    <p:anim calcmode="lin" valueType="num">
                                      <p:cBhvr>
                                        <p:cTn id="2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tx2"/>
            </a:gs>
            <a:gs pos="92000">
              <a:schemeClr val="bg1">
                <a:tint val="98000"/>
                <a:satMod val="130000"/>
                <a:shade val="90000"/>
                <a:lumMod val="103000"/>
              </a:schemeClr>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ED760D-41CC-41E8-AAED-6998FB803EB5}"/>
              </a:ext>
            </a:extLst>
          </p:cNvPr>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6840302A-63D8-4E2E-B899-AE0300D6686F}"/>
              </a:ext>
            </a:extLst>
          </p:cNvPr>
          <p:cNvSpPr txBox="1"/>
          <p:nvPr/>
        </p:nvSpPr>
        <p:spPr>
          <a:xfrm>
            <a:off x="685799" y="44964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how can it be structured?</a:t>
            </a:r>
          </a:p>
        </p:txBody>
      </p:sp>
      <p:sp>
        <p:nvSpPr>
          <p:cNvPr id="2" name="Oval 1">
            <a:extLst>
              <a:ext uri="{FF2B5EF4-FFF2-40B4-BE49-F238E27FC236}">
                <a16:creationId xmlns:a16="http://schemas.microsoft.com/office/drawing/2014/main" id="{D7270927-60A6-45D4-ACC9-CD33665457D3}"/>
              </a:ext>
            </a:extLst>
          </p:cNvPr>
          <p:cNvSpPr/>
          <p:nvPr/>
        </p:nvSpPr>
        <p:spPr>
          <a:xfrm>
            <a:off x="2095500" y="1822147"/>
            <a:ext cx="542925" cy="5715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69D0C55-B091-4D8B-888A-04C4748BA9DB}"/>
              </a:ext>
            </a:extLst>
          </p:cNvPr>
          <p:cNvSpPr/>
          <p:nvPr/>
        </p:nvSpPr>
        <p:spPr>
          <a:xfrm>
            <a:off x="1019175" y="334327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5235D54-9614-460B-9AF6-60AEA4421B88}"/>
              </a:ext>
            </a:extLst>
          </p:cNvPr>
          <p:cNvSpPr/>
          <p:nvPr/>
        </p:nvSpPr>
        <p:spPr>
          <a:xfrm>
            <a:off x="1876425" y="469960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D5D9DD4-6FC7-471E-9EFB-6387ACE0E56E}"/>
              </a:ext>
            </a:extLst>
          </p:cNvPr>
          <p:cNvSpPr/>
          <p:nvPr/>
        </p:nvSpPr>
        <p:spPr>
          <a:xfrm>
            <a:off x="3932418" y="4353832"/>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DE47921-4863-4B46-87FA-F38BF6B92047}"/>
              </a:ext>
            </a:extLst>
          </p:cNvPr>
          <p:cNvSpPr/>
          <p:nvPr/>
        </p:nvSpPr>
        <p:spPr>
          <a:xfrm>
            <a:off x="10915650" y="3143250"/>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9CCBC63-0349-4B31-BB7E-1D9A06231C8A}"/>
              </a:ext>
            </a:extLst>
          </p:cNvPr>
          <p:cNvSpPr/>
          <p:nvPr/>
        </p:nvSpPr>
        <p:spPr>
          <a:xfrm>
            <a:off x="6200774" y="2250772"/>
            <a:ext cx="525962" cy="48544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6CA88A-2F1C-4908-AB5E-E53E9F1F75A6}"/>
              </a:ext>
            </a:extLst>
          </p:cNvPr>
          <p:cNvSpPr/>
          <p:nvPr/>
        </p:nvSpPr>
        <p:spPr>
          <a:xfrm>
            <a:off x="4991099" y="570547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E7AA350-6501-4E64-A701-C207B30E4853}"/>
              </a:ext>
            </a:extLst>
          </p:cNvPr>
          <p:cNvSpPr/>
          <p:nvPr/>
        </p:nvSpPr>
        <p:spPr>
          <a:xfrm>
            <a:off x="7858124" y="2107897"/>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412505FF-C6FD-4F88-93F9-3F30936C28BB}"/>
              </a:ext>
            </a:extLst>
          </p:cNvPr>
          <p:cNvCxnSpPr>
            <a:cxnSpLocks/>
            <a:endCxn id="15" idx="3"/>
          </p:cNvCxnSpPr>
          <p:nvPr/>
        </p:nvCxnSpPr>
        <p:spPr>
          <a:xfrm flipV="1">
            <a:off x="5360703" y="2665126"/>
            <a:ext cx="917096" cy="12386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AB592C-6C9C-41BE-B728-56D39629E872}"/>
              </a:ext>
            </a:extLst>
          </p:cNvPr>
          <p:cNvCxnSpPr>
            <a:cxnSpLocks/>
            <a:endCxn id="11" idx="3"/>
          </p:cNvCxnSpPr>
          <p:nvPr/>
        </p:nvCxnSpPr>
        <p:spPr>
          <a:xfrm>
            <a:off x="5556121" y="3906610"/>
            <a:ext cx="1213778" cy="551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B77E5D-0415-4352-99F9-E536BEA584DB}"/>
              </a:ext>
            </a:extLst>
          </p:cNvPr>
          <p:cNvCxnSpPr>
            <a:cxnSpLocks/>
          </p:cNvCxnSpPr>
          <p:nvPr/>
        </p:nvCxnSpPr>
        <p:spPr>
          <a:xfrm>
            <a:off x="3760501" y="2317447"/>
            <a:ext cx="1554451" cy="1530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848D03-9D47-43A4-A72D-E1B56B27F48D}"/>
              </a:ext>
            </a:extLst>
          </p:cNvPr>
          <p:cNvCxnSpPr>
            <a:cxnSpLocks/>
          </p:cNvCxnSpPr>
          <p:nvPr/>
        </p:nvCxnSpPr>
        <p:spPr>
          <a:xfrm>
            <a:off x="2939518" y="2892271"/>
            <a:ext cx="2440274" cy="1082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5716E6-E586-47BD-9688-4859867EB251}"/>
              </a:ext>
            </a:extLst>
          </p:cNvPr>
          <p:cNvCxnSpPr>
            <a:cxnSpLocks/>
          </p:cNvCxnSpPr>
          <p:nvPr/>
        </p:nvCxnSpPr>
        <p:spPr>
          <a:xfrm flipV="1">
            <a:off x="3156596" y="4103279"/>
            <a:ext cx="2123145" cy="12711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C9BD71-D370-4A2A-8277-2BA3E41291E6}"/>
              </a:ext>
            </a:extLst>
          </p:cNvPr>
          <p:cNvCxnSpPr>
            <a:cxnSpLocks/>
          </p:cNvCxnSpPr>
          <p:nvPr/>
        </p:nvCxnSpPr>
        <p:spPr>
          <a:xfrm flipV="1">
            <a:off x="5636967" y="3286125"/>
            <a:ext cx="2906958" cy="581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6C825D6-5A8B-453D-BEAC-C9E183B960F6}"/>
              </a:ext>
            </a:extLst>
          </p:cNvPr>
          <p:cNvCxnSpPr>
            <a:cxnSpLocks/>
          </p:cNvCxnSpPr>
          <p:nvPr/>
        </p:nvCxnSpPr>
        <p:spPr>
          <a:xfrm>
            <a:off x="5941721" y="4496707"/>
            <a:ext cx="1554451" cy="1530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6735BBB-F258-483A-98C0-C6E6DFE92FF0}"/>
              </a:ext>
            </a:extLst>
          </p:cNvPr>
          <p:cNvSpPr/>
          <p:nvPr/>
        </p:nvSpPr>
        <p:spPr>
          <a:xfrm>
            <a:off x="3714750" y="2174572"/>
            <a:ext cx="281765" cy="26146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191D5C3-D4C5-4EEE-B99A-1EBACD6A0AD4}"/>
              </a:ext>
            </a:extLst>
          </p:cNvPr>
          <p:cNvSpPr/>
          <p:nvPr/>
        </p:nvSpPr>
        <p:spPr>
          <a:xfrm>
            <a:off x="2809875" y="2714625"/>
            <a:ext cx="281765" cy="26146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FD2E859-2D01-4005-A35F-A43114C8AA21}"/>
              </a:ext>
            </a:extLst>
          </p:cNvPr>
          <p:cNvSpPr/>
          <p:nvPr/>
        </p:nvSpPr>
        <p:spPr>
          <a:xfrm>
            <a:off x="8143874" y="2971800"/>
            <a:ext cx="648060" cy="62752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5F29751-1F3A-44F7-96C0-E50A9E3CC33F}"/>
              </a:ext>
            </a:extLst>
          </p:cNvPr>
          <p:cNvSpPr/>
          <p:nvPr/>
        </p:nvSpPr>
        <p:spPr>
          <a:xfrm>
            <a:off x="7429499" y="5829300"/>
            <a:ext cx="281765" cy="26146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FA8CE98-41EC-4507-9C31-33385FFB7A88}"/>
              </a:ext>
            </a:extLst>
          </p:cNvPr>
          <p:cNvSpPr/>
          <p:nvPr/>
        </p:nvSpPr>
        <p:spPr>
          <a:xfrm>
            <a:off x="6728635" y="4235239"/>
            <a:ext cx="281765" cy="26146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19D3E948-A5B5-4084-8ED5-F44768334CE0}"/>
              </a:ext>
            </a:extLst>
          </p:cNvPr>
          <p:cNvCxnSpPr>
            <a:cxnSpLocks/>
            <a:endCxn id="16" idx="4"/>
          </p:cNvCxnSpPr>
          <p:nvPr/>
        </p:nvCxnSpPr>
        <p:spPr>
          <a:xfrm flipH="1">
            <a:off x="5133974" y="4009028"/>
            <a:ext cx="236248" cy="1982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59FAE1-5425-41DC-8454-620A95E41142}"/>
              </a:ext>
            </a:extLst>
          </p:cNvPr>
          <p:cNvSpPr/>
          <p:nvPr/>
        </p:nvSpPr>
        <p:spPr>
          <a:xfrm>
            <a:off x="2794653" y="5078026"/>
            <a:ext cx="535354" cy="493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90FAF33-838C-42C8-8FB5-9585ABE4A6A3}"/>
              </a:ext>
            </a:extLst>
          </p:cNvPr>
          <p:cNvSpPr/>
          <p:nvPr/>
        </p:nvSpPr>
        <p:spPr>
          <a:xfrm>
            <a:off x="4448173" y="3028950"/>
            <a:ext cx="1905001" cy="17497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518580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6" presetClass="emph" presetSubtype="0" fill="hold" grpId="0" nodeType="clickEffect">
                                  <p:stCondLst>
                                    <p:cond delay="5000"/>
                                  </p:stCondLst>
                                  <p:childTnLst>
                                    <p:animScale>
                                      <p:cBhvr>
                                        <p:cTn id="19" dur="30000" fill="hold"/>
                                        <p:tgtEl>
                                          <p:spTgt spid="18"/>
                                        </p:tgtEl>
                                      </p:cBhvr>
                                      <p:by x="150000" y="150000"/>
                                    </p:animScale>
                                  </p:childTnLst>
                                </p:cTn>
                              </p:par>
                            </p:childTnLst>
                          </p:cTn>
                        </p:par>
                      </p:childTnLst>
                    </p:cTn>
                  </p:par>
                </p:childTnLst>
              </p:cTn>
              <p:nextCondLst>
                <p:cond evt="onClick" delay="0">
                  <p:tgtEl>
                    <p:spTgt spid="2"/>
                  </p:tgtEl>
                </p:cond>
              </p:nextCondLst>
            </p:seq>
          </p:childTnLst>
        </p:cTn>
      </p:par>
    </p:tnLst>
    <p:bldLst>
      <p:bldP spid="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tx2"/>
            </a:gs>
            <a:gs pos="92000">
              <a:schemeClr val="bg1">
                <a:tint val="98000"/>
                <a:satMod val="130000"/>
                <a:shade val="90000"/>
                <a:lumMod val="103000"/>
              </a:schemeClr>
            </a:gs>
          </a:gsLst>
          <a:lin ang="5400000" scaled="0"/>
        </a:gra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D975C709-3D81-4AC8-942E-45317C1CEB4C}"/>
              </a:ext>
            </a:extLst>
          </p:cNvPr>
          <p:cNvCxnSpPr>
            <a:cxnSpLocks/>
          </p:cNvCxnSpPr>
          <p:nvPr/>
        </p:nvCxnSpPr>
        <p:spPr>
          <a:xfrm flipH="1">
            <a:off x="2867965" y="4518599"/>
            <a:ext cx="1275410" cy="4172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BAA762-B581-4FE9-9F17-6AEF02A93AEF}"/>
              </a:ext>
            </a:extLst>
          </p:cNvPr>
          <p:cNvCxnSpPr>
            <a:cxnSpLocks/>
          </p:cNvCxnSpPr>
          <p:nvPr/>
        </p:nvCxnSpPr>
        <p:spPr>
          <a:xfrm>
            <a:off x="2516762" y="2107896"/>
            <a:ext cx="1282479" cy="19362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222E7C0-1108-4F0C-B783-07933FFA1769}"/>
              </a:ext>
            </a:extLst>
          </p:cNvPr>
          <p:cNvCxnSpPr>
            <a:cxnSpLocks/>
          </p:cNvCxnSpPr>
          <p:nvPr/>
        </p:nvCxnSpPr>
        <p:spPr>
          <a:xfrm>
            <a:off x="8000999" y="2250772"/>
            <a:ext cx="471488" cy="109250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32D17B-441E-4128-AF24-117E68A8CD65}"/>
              </a:ext>
            </a:extLst>
          </p:cNvPr>
          <p:cNvCxnSpPr>
            <a:cxnSpLocks/>
            <a:stCxn id="10" idx="2"/>
          </p:cNvCxnSpPr>
          <p:nvPr/>
        </p:nvCxnSpPr>
        <p:spPr>
          <a:xfrm>
            <a:off x="1876425" y="4842480"/>
            <a:ext cx="1024874" cy="18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95BAF2-AEE3-454D-B034-B8F4AEE894EC}"/>
              </a:ext>
            </a:extLst>
          </p:cNvPr>
          <p:cNvCxnSpPr>
            <a:cxnSpLocks/>
          </p:cNvCxnSpPr>
          <p:nvPr/>
        </p:nvCxnSpPr>
        <p:spPr>
          <a:xfrm>
            <a:off x="2805112" y="4969176"/>
            <a:ext cx="1644000" cy="1236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A98A34-DE98-43FA-B842-D81B050307BA}"/>
              </a:ext>
            </a:extLst>
          </p:cNvPr>
          <p:cNvCxnSpPr>
            <a:cxnSpLocks/>
          </p:cNvCxnSpPr>
          <p:nvPr/>
        </p:nvCxnSpPr>
        <p:spPr>
          <a:xfrm flipV="1">
            <a:off x="2901299" y="3527338"/>
            <a:ext cx="2232675" cy="137296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7E74C3A-C6AD-49C7-90B5-13E6149A8E1C}"/>
              </a:ext>
            </a:extLst>
          </p:cNvPr>
          <p:cNvCxnSpPr>
            <a:cxnSpLocks/>
          </p:cNvCxnSpPr>
          <p:nvPr/>
        </p:nvCxnSpPr>
        <p:spPr>
          <a:xfrm flipV="1">
            <a:off x="5170490" y="3343275"/>
            <a:ext cx="3295356" cy="16461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C516CB5-F164-4A0A-9BC4-08A8A9CF62AC}"/>
              </a:ext>
            </a:extLst>
          </p:cNvPr>
          <p:cNvCxnSpPr>
            <a:cxnSpLocks/>
          </p:cNvCxnSpPr>
          <p:nvPr/>
        </p:nvCxnSpPr>
        <p:spPr>
          <a:xfrm>
            <a:off x="2698105" y="2126945"/>
            <a:ext cx="2435869" cy="1402506"/>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F0D1C2-2D8D-4F41-A595-31AF5BBF9D70}"/>
              </a:ext>
            </a:extLst>
          </p:cNvPr>
          <p:cNvCxnSpPr>
            <a:cxnSpLocks/>
            <a:endCxn id="9" idx="4"/>
          </p:cNvCxnSpPr>
          <p:nvPr/>
        </p:nvCxnSpPr>
        <p:spPr>
          <a:xfrm>
            <a:off x="6652273" y="4317697"/>
            <a:ext cx="920101" cy="17973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AED760D-41CC-41E8-AAED-6998FB803EB5}"/>
              </a:ext>
            </a:extLst>
          </p:cNvPr>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6840302A-63D8-4E2E-B899-AE0300D6686F}"/>
              </a:ext>
            </a:extLst>
          </p:cNvPr>
          <p:cNvSpPr txBox="1"/>
          <p:nvPr/>
        </p:nvSpPr>
        <p:spPr>
          <a:xfrm>
            <a:off x="685799" y="459919"/>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how can it be structured?</a:t>
            </a:r>
          </a:p>
        </p:txBody>
      </p:sp>
      <p:sp>
        <p:nvSpPr>
          <p:cNvPr id="5" name="Oval 4">
            <a:extLst>
              <a:ext uri="{FF2B5EF4-FFF2-40B4-BE49-F238E27FC236}">
                <a16:creationId xmlns:a16="http://schemas.microsoft.com/office/drawing/2014/main" id="{E69D0C55-B091-4D8B-888A-04C4748BA9DB}"/>
              </a:ext>
            </a:extLst>
          </p:cNvPr>
          <p:cNvSpPr/>
          <p:nvPr/>
        </p:nvSpPr>
        <p:spPr>
          <a:xfrm>
            <a:off x="1019175" y="334327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6735BBB-F258-483A-98C0-C6E6DFE92FF0}"/>
              </a:ext>
            </a:extLst>
          </p:cNvPr>
          <p:cNvSpPr/>
          <p:nvPr/>
        </p:nvSpPr>
        <p:spPr>
          <a:xfrm>
            <a:off x="3714750" y="2174572"/>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191D5C3-D4C5-4EEE-B99A-1EBACD6A0AD4}"/>
              </a:ext>
            </a:extLst>
          </p:cNvPr>
          <p:cNvSpPr/>
          <p:nvPr/>
        </p:nvSpPr>
        <p:spPr>
          <a:xfrm>
            <a:off x="2809875" y="271462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5235D54-9614-460B-9AF6-60AEA4421B88}"/>
              </a:ext>
            </a:extLst>
          </p:cNvPr>
          <p:cNvSpPr/>
          <p:nvPr/>
        </p:nvSpPr>
        <p:spPr>
          <a:xfrm>
            <a:off x="1876425" y="469960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FA8CE98-41EC-4507-9C31-33385FFB7A88}"/>
              </a:ext>
            </a:extLst>
          </p:cNvPr>
          <p:cNvSpPr/>
          <p:nvPr/>
        </p:nvSpPr>
        <p:spPr>
          <a:xfrm>
            <a:off x="6591299" y="426145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D5D9DD4-6FC7-471E-9EFB-6387ACE0E56E}"/>
              </a:ext>
            </a:extLst>
          </p:cNvPr>
          <p:cNvSpPr/>
          <p:nvPr/>
        </p:nvSpPr>
        <p:spPr>
          <a:xfrm>
            <a:off x="4000500" y="4385280"/>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DE47921-4863-4B46-87FA-F38BF6B92047}"/>
              </a:ext>
            </a:extLst>
          </p:cNvPr>
          <p:cNvSpPr/>
          <p:nvPr/>
        </p:nvSpPr>
        <p:spPr>
          <a:xfrm>
            <a:off x="10915650" y="3143250"/>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6CA88A-2F1C-4908-AB5E-E53E9F1F75A6}"/>
              </a:ext>
            </a:extLst>
          </p:cNvPr>
          <p:cNvSpPr/>
          <p:nvPr/>
        </p:nvSpPr>
        <p:spPr>
          <a:xfrm>
            <a:off x="4200524" y="5983245"/>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E7AA350-6501-4E64-A701-C207B30E4853}"/>
              </a:ext>
            </a:extLst>
          </p:cNvPr>
          <p:cNvSpPr/>
          <p:nvPr/>
        </p:nvSpPr>
        <p:spPr>
          <a:xfrm>
            <a:off x="7858124" y="2107897"/>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90FAF33-838C-42C8-8FB5-9585ABE4A6A3}"/>
              </a:ext>
            </a:extLst>
          </p:cNvPr>
          <p:cNvSpPr/>
          <p:nvPr/>
        </p:nvSpPr>
        <p:spPr>
          <a:xfrm>
            <a:off x="4714303" y="3077483"/>
            <a:ext cx="839342" cy="81733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50C51AA0-561D-4FE6-B5A7-C04323F2FF23}"/>
              </a:ext>
            </a:extLst>
          </p:cNvPr>
          <p:cNvCxnSpPr>
            <a:cxnSpLocks/>
            <a:stCxn id="5" idx="7"/>
            <a:endCxn id="2" idx="3"/>
          </p:cNvCxnSpPr>
          <p:nvPr/>
        </p:nvCxnSpPr>
        <p:spPr>
          <a:xfrm flipV="1">
            <a:off x="1263078" y="2298513"/>
            <a:ext cx="1078619" cy="108660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4B80D0-2BF5-4FAB-B694-BABA3E5F1791}"/>
              </a:ext>
            </a:extLst>
          </p:cNvPr>
          <p:cNvCxnSpPr>
            <a:cxnSpLocks/>
            <a:stCxn id="7" idx="1"/>
          </p:cNvCxnSpPr>
          <p:nvPr/>
        </p:nvCxnSpPr>
        <p:spPr>
          <a:xfrm flipH="1" flipV="1">
            <a:off x="2513218" y="2199380"/>
            <a:ext cx="338504" cy="55709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7270927-60A6-45D4-ACC9-CD33665457D3}"/>
              </a:ext>
            </a:extLst>
          </p:cNvPr>
          <p:cNvSpPr/>
          <p:nvPr/>
        </p:nvSpPr>
        <p:spPr>
          <a:xfrm>
            <a:off x="2262187" y="1838324"/>
            <a:ext cx="542925" cy="53914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D59FAE1-5425-41DC-8454-620A95E41142}"/>
              </a:ext>
            </a:extLst>
          </p:cNvPr>
          <p:cNvSpPr/>
          <p:nvPr/>
        </p:nvSpPr>
        <p:spPr>
          <a:xfrm>
            <a:off x="2533650" y="4699604"/>
            <a:ext cx="542925" cy="53914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10FE9100-86FA-4595-8677-F55F2E3AF501}"/>
              </a:ext>
            </a:extLst>
          </p:cNvPr>
          <p:cNvCxnSpPr>
            <a:cxnSpLocks/>
            <a:endCxn id="13" idx="2"/>
          </p:cNvCxnSpPr>
          <p:nvPr/>
        </p:nvCxnSpPr>
        <p:spPr>
          <a:xfrm>
            <a:off x="8465846" y="3257285"/>
            <a:ext cx="2449804" cy="2884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FD2E859-2D01-4005-A35F-A43114C8AA21}"/>
              </a:ext>
            </a:extLst>
          </p:cNvPr>
          <p:cNvSpPr/>
          <p:nvPr/>
        </p:nvSpPr>
        <p:spPr>
          <a:xfrm>
            <a:off x="8143874" y="2971799"/>
            <a:ext cx="657226" cy="685799"/>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E3826686-CCFA-4475-80FF-B1A75D5011BC}"/>
              </a:ext>
            </a:extLst>
          </p:cNvPr>
          <p:cNvCxnSpPr>
            <a:cxnSpLocks/>
            <a:endCxn id="11" idx="0"/>
          </p:cNvCxnSpPr>
          <p:nvPr/>
        </p:nvCxnSpPr>
        <p:spPr>
          <a:xfrm>
            <a:off x="6428437" y="2493058"/>
            <a:ext cx="305737" cy="176839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5F29751-1F3A-44F7-96C0-E50A9E3CC33F}"/>
              </a:ext>
            </a:extLst>
          </p:cNvPr>
          <p:cNvSpPr/>
          <p:nvPr/>
        </p:nvSpPr>
        <p:spPr>
          <a:xfrm>
            <a:off x="7429499" y="5829300"/>
            <a:ext cx="285750" cy="28575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9CCBC63-0349-4B31-BB7E-1D9A06231C8A}"/>
              </a:ext>
            </a:extLst>
          </p:cNvPr>
          <p:cNvSpPr/>
          <p:nvPr/>
        </p:nvSpPr>
        <p:spPr>
          <a:xfrm>
            <a:off x="6200773" y="2250772"/>
            <a:ext cx="533401" cy="53052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D4EAC8A-0F32-43C7-8A6F-149195B5BA5C}"/>
              </a:ext>
            </a:extLst>
          </p:cNvPr>
          <p:cNvSpPr/>
          <p:nvPr/>
        </p:nvSpPr>
        <p:spPr>
          <a:xfrm>
            <a:off x="762000" y="1381125"/>
            <a:ext cx="8801100" cy="4324350"/>
          </a:xfrm>
          <a:prstGeom prst="ellipse">
            <a:avLst/>
          </a:prstGeom>
          <a:noFill/>
          <a:ln w="1905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45169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ppt_x</p:attrName>
                                        </p:attrNameLst>
                                      </p:cBhvr>
                                      <p:tavLst>
                                        <p:tav tm="0">
                                          <p:val>
                                            <p:strVal val="#ppt_x"/>
                                          </p:val>
                                        </p:tav>
                                        <p:tav tm="100000">
                                          <p:val>
                                            <p:strVal val="#ppt_x"/>
                                          </p:val>
                                        </p:tav>
                                      </p:tavLst>
                                    </p:anim>
                                    <p:anim calcmode="lin" valueType="num">
                                      <p:cBhvr>
                                        <p:cTn id="2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26000">
              <a:schemeClr val="tx1">
                <a:lumMod val="65000"/>
              </a:schemeClr>
            </a:gs>
            <a:gs pos="90259">
              <a:schemeClr val="tx1">
                <a:lumMod val="65000"/>
              </a:schemeClr>
            </a:gs>
            <a:gs pos="61000">
              <a:schemeClr val="bg1">
                <a:lumMod val="50000"/>
                <a:lumOff val="50000"/>
              </a:schemeClr>
            </a:gs>
            <a:gs pos="100000">
              <a:schemeClr val="bg1">
                <a:lumMod val="50000"/>
                <a:lumOff val="50000"/>
              </a:schemeClr>
            </a:gs>
          </a:gsLst>
          <a:lin ang="5400000" scaled="0"/>
        </a:gradFill>
        <a:effectLst/>
      </p:bgPr>
    </p:bg>
    <p:spTree>
      <p:nvGrpSpPr>
        <p:cNvPr id="1" name=""/>
        <p:cNvGrpSpPr/>
        <p:nvPr/>
      </p:nvGrpSpPr>
      <p:grpSpPr>
        <a:xfrm>
          <a:off x="0" y="0"/>
          <a:ext cx="0" cy="0"/>
          <a:chOff x="0" y="0"/>
          <a:chExt cx="0" cy="0"/>
        </a:xfrm>
      </p:grpSpPr>
      <p:graphicFrame>
        <p:nvGraphicFramePr>
          <p:cNvPr id="27846" name="Group 198">
            <a:extLst>
              <a:ext uri="{FF2B5EF4-FFF2-40B4-BE49-F238E27FC236}">
                <a16:creationId xmlns:a16="http://schemas.microsoft.com/office/drawing/2014/main" id="{853CBEAB-A5A8-41A7-8B20-D65A8AE2085D}"/>
              </a:ext>
            </a:extLst>
          </p:cNvPr>
          <p:cNvGraphicFramePr>
            <a:graphicFrameLocks noGrp="1"/>
          </p:cNvGraphicFramePr>
          <p:nvPr>
            <p:extLst>
              <p:ext uri="{D42A27DB-BD31-4B8C-83A1-F6EECF244321}">
                <p14:modId xmlns:p14="http://schemas.microsoft.com/office/powerpoint/2010/main" val="807465993"/>
              </p:ext>
            </p:extLst>
          </p:nvPr>
        </p:nvGraphicFramePr>
        <p:xfrm>
          <a:off x="552450" y="1368425"/>
          <a:ext cx="11087099" cy="4832349"/>
        </p:xfrm>
        <a:graphic>
          <a:graphicData uri="http://schemas.openxmlformats.org/drawingml/2006/table">
            <a:tbl>
              <a:tblPr/>
              <a:tblGrid>
                <a:gridCol w="2097215">
                  <a:extLst>
                    <a:ext uri="{9D8B030D-6E8A-4147-A177-3AD203B41FA5}">
                      <a16:colId xmlns:a16="http://schemas.microsoft.com/office/drawing/2014/main" val="541309881"/>
                    </a:ext>
                  </a:extLst>
                </a:gridCol>
                <a:gridCol w="998876">
                  <a:extLst>
                    <a:ext uri="{9D8B030D-6E8A-4147-A177-3AD203B41FA5}">
                      <a16:colId xmlns:a16="http://schemas.microsoft.com/office/drawing/2014/main" val="19835662"/>
                    </a:ext>
                  </a:extLst>
                </a:gridCol>
                <a:gridCol w="998876">
                  <a:extLst>
                    <a:ext uri="{9D8B030D-6E8A-4147-A177-3AD203B41FA5}">
                      <a16:colId xmlns:a16="http://schemas.microsoft.com/office/drawing/2014/main" val="2757947360"/>
                    </a:ext>
                  </a:extLst>
                </a:gridCol>
                <a:gridCol w="998876">
                  <a:extLst>
                    <a:ext uri="{9D8B030D-6E8A-4147-A177-3AD203B41FA5}">
                      <a16:colId xmlns:a16="http://schemas.microsoft.com/office/drawing/2014/main" val="3728450961"/>
                    </a:ext>
                  </a:extLst>
                </a:gridCol>
                <a:gridCol w="998876">
                  <a:extLst>
                    <a:ext uri="{9D8B030D-6E8A-4147-A177-3AD203B41FA5}">
                      <a16:colId xmlns:a16="http://schemas.microsoft.com/office/drawing/2014/main" val="1748441992"/>
                    </a:ext>
                  </a:extLst>
                </a:gridCol>
                <a:gridCol w="998876">
                  <a:extLst>
                    <a:ext uri="{9D8B030D-6E8A-4147-A177-3AD203B41FA5}">
                      <a16:colId xmlns:a16="http://schemas.microsoft.com/office/drawing/2014/main" val="739768612"/>
                    </a:ext>
                  </a:extLst>
                </a:gridCol>
                <a:gridCol w="998876">
                  <a:extLst>
                    <a:ext uri="{9D8B030D-6E8A-4147-A177-3AD203B41FA5}">
                      <a16:colId xmlns:a16="http://schemas.microsoft.com/office/drawing/2014/main" val="4062047033"/>
                    </a:ext>
                  </a:extLst>
                </a:gridCol>
                <a:gridCol w="998876">
                  <a:extLst>
                    <a:ext uri="{9D8B030D-6E8A-4147-A177-3AD203B41FA5}">
                      <a16:colId xmlns:a16="http://schemas.microsoft.com/office/drawing/2014/main" val="2285951885"/>
                    </a:ext>
                  </a:extLst>
                </a:gridCol>
                <a:gridCol w="998876">
                  <a:extLst>
                    <a:ext uri="{9D8B030D-6E8A-4147-A177-3AD203B41FA5}">
                      <a16:colId xmlns:a16="http://schemas.microsoft.com/office/drawing/2014/main" val="3721255903"/>
                    </a:ext>
                  </a:extLst>
                </a:gridCol>
                <a:gridCol w="998876">
                  <a:extLst>
                    <a:ext uri="{9D8B030D-6E8A-4147-A177-3AD203B41FA5}">
                      <a16:colId xmlns:a16="http://schemas.microsoft.com/office/drawing/2014/main" val="4057889262"/>
                    </a:ext>
                  </a:extLst>
                </a:gridCol>
              </a:tblGrid>
              <a:tr h="494592">
                <a:tc gridSpan="10">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Evaluating the shape of Chaplaincy</a:t>
                      </a:r>
                      <a:endParaRPr kumimoji="0" lang="en-GB"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78685071"/>
                  </a:ext>
                </a:extLst>
              </a:tr>
              <a:tr h="17475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What aspects of youth ministry are present in the chaplaincy activities listed below?</a:t>
                      </a:r>
                      <a:endParaRPr kumimoji="0" lang="en-GB"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Community building</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Evangelisation</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Justice and service</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Leader development</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Pastoral Care</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Prayer and Worship</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Multi- Cultural working</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Catechesis</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Advocacy</a:t>
                      </a:r>
                    </a:p>
                  </a:txBody>
                  <a:tcPr vert="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9554348"/>
                  </a:ext>
                </a:extLst>
              </a:tr>
              <a:tr h="86278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Liturgy group work</a:t>
                      </a:r>
                      <a:endParaRPr kumimoji="0" lang="en-GB"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1833274"/>
                  </a:ext>
                </a:extLst>
              </a:tr>
              <a:tr h="8646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Fair Trade</a:t>
                      </a:r>
                      <a:endParaRPr kumimoji="0" lang="en-GB" altLang="en-US" sz="9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2428061"/>
                  </a:ext>
                </a:extLst>
              </a:tr>
              <a:tr h="86278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Lunchtime drop in</a:t>
                      </a:r>
                      <a:endParaRPr kumimoji="0" lang="en-GB"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315697"/>
                  </a:ext>
                </a:extLst>
              </a:tr>
            </a:tbl>
          </a:graphicData>
        </a:graphic>
      </p:graphicFrame>
      <p:sp>
        <p:nvSpPr>
          <p:cNvPr id="4" name="Rectangle 3">
            <a:extLst>
              <a:ext uri="{FF2B5EF4-FFF2-40B4-BE49-F238E27FC236}">
                <a16:creationId xmlns:a16="http://schemas.microsoft.com/office/drawing/2014/main" id="{D51733E5-DD19-4B97-8586-262CB454BEA8}"/>
              </a:ext>
            </a:extLst>
          </p:cNvPr>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59CCC464-229D-4A58-BD55-6082CBC7183A}"/>
              </a:ext>
            </a:extLst>
          </p:cNvPr>
          <p:cNvSpPr txBox="1"/>
          <p:nvPr/>
        </p:nvSpPr>
        <p:spPr>
          <a:xfrm>
            <a:off x="552450" y="395616"/>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how is it accountable?</a:t>
            </a:r>
          </a:p>
        </p:txBody>
      </p:sp>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26000">
              <a:schemeClr val="tx1">
                <a:lumMod val="65000"/>
              </a:schemeClr>
            </a:gs>
            <a:gs pos="90259">
              <a:schemeClr val="tx1">
                <a:lumMod val="65000"/>
              </a:schemeClr>
            </a:gs>
            <a:gs pos="61000">
              <a:schemeClr val="bg1">
                <a:lumMod val="50000"/>
                <a:lumOff val="50000"/>
              </a:schemeClr>
            </a:gs>
            <a:gs pos="100000">
              <a:schemeClr val="bg1">
                <a:lumMod val="50000"/>
                <a:lumOff val="50000"/>
              </a:schemeClr>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1733E5-DD19-4B97-8586-262CB454BEA8}"/>
              </a:ext>
            </a:extLst>
          </p:cNvPr>
          <p:cNvSpPr/>
          <p:nvPr/>
        </p:nvSpPr>
        <p:spPr>
          <a:xfrm>
            <a:off x="381000" y="49152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 name="TextBox 2">
            <a:extLst>
              <a:ext uri="{FF2B5EF4-FFF2-40B4-BE49-F238E27FC236}">
                <a16:creationId xmlns:a16="http://schemas.microsoft.com/office/drawing/2014/main" id="{59CCC464-229D-4A58-BD55-6082CBC7183A}"/>
              </a:ext>
            </a:extLst>
          </p:cNvPr>
          <p:cNvSpPr txBox="1"/>
          <p:nvPr/>
        </p:nvSpPr>
        <p:spPr>
          <a:xfrm>
            <a:off x="552450" y="395616"/>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3600" b="1" dirty="0">
                <a:solidFill>
                  <a:prstClr val="black">
                    <a:lumMod val="75000"/>
                    <a:lumOff val="25000"/>
                  </a:prstClr>
                </a:solidFill>
                <a:effectLst>
                  <a:innerShdw blurRad="63500" dist="50800" dir="5400000">
                    <a:prstClr val="white">
                      <a:alpha val="79000"/>
                    </a:prstClr>
                  </a:innerShdw>
                </a:effectLst>
              </a:rPr>
              <a:t>Chaplaincy: Core themes?</a:t>
            </a:r>
          </a:p>
        </p:txBody>
      </p:sp>
      <p:sp>
        <p:nvSpPr>
          <p:cNvPr id="6" name="Rectangle 1">
            <a:extLst>
              <a:ext uri="{FF2B5EF4-FFF2-40B4-BE49-F238E27FC236}">
                <a16:creationId xmlns:a16="http://schemas.microsoft.com/office/drawing/2014/main" id="{002C6662-08D2-4961-9CB0-86886D37CE9F}"/>
              </a:ext>
            </a:extLst>
          </p:cNvPr>
          <p:cNvSpPr>
            <a:spLocks noChangeArrowheads="1"/>
          </p:cNvSpPr>
          <p:nvPr/>
        </p:nvSpPr>
        <p:spPr bwMode="auto">
          <a:xfrm>
            <a:off x="4087813" y="17462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8" name="Table 7">
            <a:extLst>
              <a:ext uri="{FF2B5EF4-FFF2-40B4-BE49-F238E27FC236}">
                <a16:creationId xmlns:a16="http://schemas.microsoft.com/office/drawing/2014/main" id="{B50F7E46-F8B2-4BE8-881E-685A9E878716}"/>
              </a:ext>
            </a:extLst>
          </p:cNvPr>
          <p:cNvGraphicFramePr>
            <a:graphicFrameLocks noGrp="1"/>
          </p:cNvGraphicFramePr>
          <p:nvPr>
            <p:extLst>
              <p:ext uri="{D42A27DB-BD31-4B8C-83A1-F6EECF244321}">
                <p14:modId xmlns:p14="http://schemas.microsoft.com/office/powerpoint/2010/main" val="3023975637"/>
              </p:ext>
            </p:extLst>
          </p:nvPr>
        </p:nvGraphicFramePr>
        <p:xfrm>
          <a:off x="2744152" y="1473200"/>
          <a:ext cx="6338888" cy="4693920"/>
        </p:xfrm>
        <a:graphic>
          <a:graphicData uri="http://schemas.openxmlformats.org/drawingml/2006/table">
            <a:tbl>
              <a:tblPr firstRow="1" firstCol="1" lastRow="1" lastCol="1" bandRow="1" bandCol="1"/>
              <a:tblGrid>
                <a:gridCol w="6338888">
                  <a:extLst>
                    <a:ext uri="{9D8B030D-6E8A-4147-A177-3AD203B41FA5}">
                      <a16:colId xmlns:a16="http://schemas.microsoft.com/office/drawing/2014/main" val="2714189970"/>
                    </a:ext>
                  </a:extLst>
                </a:gridCol>
              </a:tblGrid>
              <a:tr h="938784">
                <a:tc>
                  <a:txBody>
                    <a:bodyPr/>
                    <a:lstStyle/>
                    <a:p>
                      <a:pPr>
                        <a:spcAft>
                          <a:spcPts val="0"/>
                        </a:spcAft>
                      </a:pPr>
                      <a:r>
                        <a:rPr lang="en-GB" sz="2000" b="1"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1. Listening to real and perceived needs</a:t>
                      </a:r>
                      <a:endParaRPr lang="en-GB"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91720761"/>
                  </a:ext>
                </a:extLst>
              </a:tr>
              <a:tr h="938784">
                <a:tc>
                  <a:txBody>
                    <a:bodyPr/>
                    <a:lstStyle/>
                    <a:p>
                      <a:pPr>
                        <a:spcAft>
                          <a:spcPts val="0"/>
                        </a:spcAft>
                      </a:pPr>
                      <a:r>
                        <a:rPr lang="en-GB" sz="2000" b="1">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2. Guarding individual dignity</a:t>
                      </a:r>
                      <a:endParaRPr lang="en-GB"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221716529"/>
                  </a:ext>
                </a:extLst>
              </a:tr>
              <a:tr h="938784">
                <a:tc>
                  <a:txBody>
                    <a:bodyPr/>
                    <a:lstStyle/>
                    <a:p>
                      <a:pPr>
                        <a:spcAft>
                          <a:spcPts val="0"/>
                        </a:spcAft>
                      </a:pPr>
                      <a:r>
                        <a:rPr lang="en-GB" sz="2000" b="1"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3.Actively and visibly serving the community </a:t>
                      </a:r>
                      <a:endParaRPr lang="en-GB"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5530728"/>
                  </a:ext>
                </a:extLst>
              </a:tr>
              <a:tr h="938784">
                <a:tc>
                  <a:txBody>
                    <a:bodyPr/>
                    <a:lstStyle/>
                    <a:p>
                      <a:pPr>
                        <a:spcAft>
                          <a:spcPts val="0"/>
                        </a:spcAft>
                      </a:pPr>
                      <a:r>
                        <a:rPr lang="en-GB" sz="2000" b="1">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4. Safeguarding spiritual values</a:t>
                      </a:r>
                      <a:endParaRPr lang="en-GB"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454582813"/>
                  </a:ext>
                </a:extLst>
              </a:tr>
              <a:tr h="938784">
                <a:tc>
                  <a:txBody>
                    <a:bodyPr/>
                    <a:lstStyle/>
                    <a:p>
                      <a:pPr>
                        <a:spcAft>
                          <a:spcPts val="0"/>
                        </a:spcAft>
                      </a:pPr>
                      <a:r>
                        <a:rPr lang="en-GB" sz="2000" b="1"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5. Rooted in prayer and reflection</a:t>
                      </a:r>
                      <a:endParaRPr lang="en-GB"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9DDF"/>
                    </a:solidFill>
                  </a:tcPr>
                </a:tc>
                <a:extLst>
                  <a:ext uri="{0D108BD9-81ED-4DB2-BD59-A6C34878D82A}">
                    <a16:rowId xmlns:a16="http://schemas.microsoft.com/office/drawing/2014/main" val="3053579493"/>
                  </a:ext>
                </a:extLst>
              </a:tr>
            </a:tbl>
          </a:graphicData>
        </a:graphic>
      </p:graphicFrame>
    </p:spTree>
    <p:extLst>
      <p:ext uri="{BB962C8B-B14F-4D97-AF65-F5344CB8AC3E}">
        <p14:creationId xmlns:p14="http://schemas.microsoft.com/office/powerpoint/2010/main" val="34030587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1" y="-498093"/>
            <a:ext cx="12538528" cy="75290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62200" y="14478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3" name="Rectangle 22"/>
          <p:cNvSpPr/>
          <p:nvPr/>
        </p:nvSpPr>
        <p:spPr>
          <a:xfrm>
            <a:off x="2362200" y="14478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4" name="TextBox 23"/>
          <p:cNvSpPr txBox="1"/>
          <p:nvPr/>
        </p:nvSpPr>
        <p:spPr>
          <a:xfrm>
            <a:off x="3305944" y="152400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Chaplaincy</a:t>
            </a:r>
          </a:p>
        </p:txBody>
      </p:sp>
      <p:sp>
        <p:nvSpPr>
          <p:cNvPr id="25" name="Rectangle 24"/>
          <p:cNvSpPr/>
          <p:nvPr/>
        </p:nvSpPr>
        <p:spPr>
          <a:xfrm>
            <a:off x="2362200" y="26670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6" name="Rectangle 25"/>
          <p:cNvSpPr/>
          <p:nvPr/>
        </p:nvSpPr>
        <p:spPr>
          <a:xfrm>
            <a:off x="2362200" y="26670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7" name="TextBox 26"/>
          <p:cNvSpPr txBox="1"/>
          <p:nvPr/>
        </p:nvSpPr>
        <p:spPr>
          <a:xfrm>
            <a:off x="3305943" y="274320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Some reference points</a:t>
            </a:r>
          </a:p>
        </p:txBody>
      </p:sp>
      <p:sp>
        <p:nvSpPr>
          <p:cNvPr id="28" name="Rectangle 27"/>
          <p:cNvSpPr/>
          <p:nvPr/>
        </p:nvSpPr>
        <p:spPr>
          <a:xfrm>
            <a:off x="2362200" y="38862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162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29" name="Rectangle 28"/>
          <p:cNvSpPr/>
          <p:nvPr/>
        </p:nvSpPr>
        <p:spPr>
          <a:xfrm>
            <a:off x="2362200" y="38862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3305943" y="3962400"/>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For School Leaders</a:t>
            </a:r>
          </a:p>
        </p:txBody>
      </p:sp>
    </p:spTree>
    <p:extLst>
      <p:ext uri="{BB962C8B-B14F-4D97-AF65-F5344CB8AC3E}">
        <p14:creationId xmlns:p14="http://schemas.microsoft.com/office/powerpoint/2010/main" val="18859069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7"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ppt_h/2"/>
                                          </p:val>
                                        </p:tav>
                                        <p:tav tm="100000">
                                          <p:val>
                                            <p:strVal val="#ppt_y"/>
                                          </p:val>
                                        </p:tav>
                                      </p:tavLst>
                                    </p:anim>
                                    <p:anim calcmode="lin" valueType="num">
                                      <p:cBhvr>
                                        <p:cTn id="18" dur="1000" fill="hold"/>
                                        <p:tgtEl>
                                          <p:spTgt spid="24"/>
                                        </p:tgtEl>
                                        <p:attrNameLst>
                                          <p:attrName>ppt_w</p:attrName>
                                        </p:attrNameLst>
                                      </p:cBhvr>
                                      <p:tavLst>
                                        <p:tav tm="0">
                                          <p:val>
                                            <p:strVal val="#ppt_w"/>
                                          </p:val>
                                        </p:tav>
                                        <p:tav tm="100000">
                                          <p:val>
                                            <p:strVal val="#ppt_w"/>
                                          </p:val>
                                        </p:tav>
                                      </p:tavLst>
                                    </p:anim>
                                    <p:anim calcmode="lin" valueType="num">
                                      <p:cBhvr>
                                        <p:cTn id="19" dur="1000" fill="hold"/>
                                        <p:tgtEl>
                                          <p:spTgt spid="24"/>
                                        </p:tgtEl>
                                        <p:attrNameLst>
                                          <p:attrName>ppt_h</p:attrName>
                                        </p:attrNameLst>
                                      </p:cBhvr>
                                      <p:tavLst>
                                        <p:tav tm="0">
                                          <p:val>
                                            <p:fltVal val="0"/>
                                          </p:val>
                                        </p:tav>
                                        <p:tav tm="100000">
                                          <p:val>
                                            <p:strVal val="#ppt_h"/>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7"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ppt_h/2"/>
                                          </p:val>
                                        </p:tav>
                                        <p:tav tm="100000">
                                          <p:val>
                                            <p:strVal val="#ppt_y"/>
                                          </p:val>
                                        </p:tav>
                                      </p:tavLst>
                                    </p:anim>
                                    <p:anim calcmode="lin" valueType="num">
                                      <p:cBhvr>
                                        <p:cTn id="33" dur="1000" fill="hold"/>
                                        <p:tgtEl>
                                          <p:spTgt spid="27"/>
                                        </p:tgtEl>
                                        <p:attrNameLst>
                                          <p:attrName>ppt_w</p:attrName>
                                        </p:attrNameLst>
                                      </p:cBhvr>
                                      <p:tavLst>
                                        <p:tav tm="0">
                                          <p:val>
                                            <p:strVal val="#ppt_w"/>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7" presetClass="entr" presetSubtype="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ppt_h/2"/>
                                          </p:val>
                                        </p:tav>
                                        <p:tav tm="100000">
                                          <p:val>
                                            <p:strVal val="#ppt_y"/>
                                          </p:val>
                                        </p:tav>
                                      </p:tavLst>
                                    </p:anim>
                                    <p:anim calcmode="lin" valueType="num">
                                      <p:cBhvr>
                                        <p:cTn id="48" dur="1000" fill="hold"/>
                                        <p:tgtEl>
                                          <p:spTgt spid="30"/>
                                        </p:tgtEl>
                                        <p:attrNameLst>
                                          <p:attrName>ppt_w</p:attrName>
                                        </p:attrNameLst>
                                      </p:cBhvr>
                                      <p:tavLst>
                                        <p:tav tm="0">
                                          <p:val>
                                            <p:strVal val="#ppt_w"/>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426381"/>
            <a:ext cx="9144000" cy="685800"/>
          </a:xfrm>
        </p:spPr>
        <p:txBody>
          <a:bodyPr>
            <a:normAutofit/>
          </a:bodyPr>
          <a:lstStyle/>
          <a:p>
            <a:r>
              <a:rPr lang="en-GB" sz="4000" i="1" dirty="0"/>
              <a:t>SOME REFERENCE POINTS FOR LEADERSHIP</a:t>
            </a:r>
          </a:p>
        </p:txBody>
      </p:sp>
      <p:sp>
        <p:nvSpPr>
          <p:cNvPr id="6" name="Rectangle 5">
            <a:extLst>
              <a:ext uri="{FF2B5EF4-FFF2-40B4-BE49-F238E27FC236}">
                <a16:creationId xmlns:a16="http://schemas.microsoft.com/office/drawing/2014/main" id="{18716074-D76B-4B42-9F47-3B9521BC717A}"/>
              </a:ext>
            </a:extLst>
          </p:cNvPr>
          <p:cNvSpPr/>
          <p:nvPr/>
        </p:nvSpPr>
        <p:spPr>
          <a:xfrm>
            <a:off x="1181100" y="1257300"/>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algn="ctr"/>
            <a:r>
              <a:rPr lang="en-US" sz="4400" b="1" dirty="0">
                <a:solidFill>
                  <a:prstClr val="black">
                    <a:lumMod val="75000"/>
                    <a:lumOff val="25000"/>
                  </a:prstClr>
                </a:solidFill>
                <a:effectLst>
                  <a:innerShdw blurRad="63500" dist="50800" dir="5400000">
                    <a:prstClr val="white">
                      <a:alpha val="79000"/>
                    </a:prstClr>
                  </a:innerShdw>
                </a:effectLst>
              </a:rPr>
              <a:t>School Chaplaincy</a:t>
            </a:r>
          </a:p>
        </p:txBody>
      </p:sp>
      <p:pic>
        <p:nvPicPr>
          <p:cNvPr id="8" name="Picture 7">
            <a:extLst>
              <a:ext uri="{FF2B5EF4-FFF2-40B4-BE49-F238E27FC236}">
                <a16:creationId xmlns:a16="http://schemas.microsoft.com/office/drawing/2014/main" id="{9F8D6CC3-BC80-4026-B64C-6FF89D885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0" y="3429000"/>
            <a:ext cx="2667000" cy="2667000"/>
          </a:xfrm>
          <a:prstGeom prst="rect">
            <a:avLst/>
          </a:prstGeom>
        </p:spPr>
      </p:pic>
    </p:spTree>
    <p:extLst>
      <p:ext uri="{BB962C8B-B14F-4D97-AF65-F5344CB8AC3E}">
        <p14:creationId xmlns:p14="http://schemas.microsoft.com/office/powerpoint/2010/main" val="28574941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History</a:t>
            </a:r>
          </a:p>
        </p:txBody>
      </p:sp>
      <p:pic>
        <p:nvPicPr>
          <p:cNvPr id="5" name="Picture 5" descr="saint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0936" y="1523999"/>
            <a:ext cx="4619350" cy="4817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39544" y="1799771"/>
            <a:ext cx="4963886" cy="4413516"/>
          </a:xfrm>
          <a:prstGeom prst="rect">
            <a:avLst/>
          </a:prstGeom>
          <a:gradFill flip="none" rotWithShape="1">
            <a:gsLst>
              <a:gs pos="0">
                <a:schemeClr val="accent3">
                  <a:lumMod val="67000"/>
                </a:schemeClr>
              </a:gs>
              <a:gs pos="66000">
                <a:schemeClr val="accent3">
                  <a:lumMod val="97000"/>
                  <a:lumOff val="3000"/>
                </a:schemeClr>
              </a:gs>
              <a:gs pos="100000">
                <a:schemeClr val="accent3">
                  <a:lumMod val="60000"/>
                  <a:lumOff val="40000"/>
                </a:schemeClr>
              </a:gs>
            </a:gsLst>
            <a:lin ang="16200000" scaled="1"/>
            <a:tileRect/>
          </a:gradFill>
        </p:spPr>
        <p:txBody>
          <a:bodyPr wrap="square" rtlCol="0">
            <a:spAutoFit/>
          </a:bodyPr>
          <a:lstStyle/>
          <a:p>
            <a:pPr marL="609600" indent="-609600">
              <a:lnSpc>
                <a:spcPct val="90000"/>
              </a:lnSpc>
            </a:pPr>
            <a:r>
              <a:rPr lang="en-GB" altLang="en-US" sz="2400" dirty="0"/>
              <a:t>It was inspired by a lay person’s act of listening and serving the needy.</a:t>
            </a:r>
          </a:p>
          <a:p>
            <a:pPr marL="609600" indent="-609600">
              <a:lnSpc>
                <a:spcPct val="90000"/>
              </a:lnSpc>
            </a:pPr>
            <a:r>
              <a:rPr lang="en-GB" altLang="en-US" sz="2400" dirty="0"/>
              <a:t>It is based around the God given dignity of each person in the community</a:t>
            </a:r>
          </a:p>
          <a:p>
            <a:pPr marL="609600" indent="-609600">
              <a:lnSpc>
                <a:spcPct val="90000"/>
              </a:lnSpc>
            </a:pPr>
            <a:r>
              <a:rPr lang="en-GB" altLang="en-US" sz="2400" dirty="0"/>
              <a:t>It is a form of service that challenges others to think about their own lives.</a:t>
            </a:r>
          </a:p>
          <a:p>
            <a:pPr marL="609600" indent="-609600">
              <a:lnSpc>
                <a:spcPct val="90000"/>
              </a:lnSpc>
            </a:pPr>
            <a:r>
              <a:rPr lang="en-GB" altLang="en-US" sz="2400" dirty="0"/>
              <a:t>It involves safeguarding and celebrating the spiritual treasures of a community</a:t>
            </a:r>
          </a:p>
          <a:p>
            <a:pPr marL="609600" indent="-609600">
              <a:lnSpc>
                <a:spcPct val="90000"/>
              </a:lnSpc>
            </a:pPr>
            <a:r>
              <a:rPr lang="en-GB" altLang="en-US" sz="2400" dirty="0"/>
              <a:t>It is a ministry rooted in prayer and reflection Jesus and the Gospels </a:t>
            </a:r>
          </a:p>
        </p:txBody>
      </p:sp>
    </p:spTree>
    <p:extLst>
      <p:ext uri="{BB962C8B-B14F-4D97-AF65-F5344CB8AC3E}">
        <p14:creationId xmlns:p14="http://schemas.microsoft.com/office/powerpoint/2010/main" val="5741578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Canon Law</a:t>
            </a:r>
          </a:p>
        </p:txBody>
      </p:sp>
      <p:pic>
        <p:nvPicPr>
          <p:cNvPr id="8196" name="Picture 4" descr="http://www.anglicanritecatholicchurch.org/can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490" y="4657669"/>
            <a:ext cx="4581525"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0171" y="2133600"/>
            <a:ext cx="4760686" cy="267765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wrap="square" rtlCol="0">
            <a:spAutoFit/>
          </a:bodyPr>
          <a:lstStyle/>
          <a:p>
            <a:r>
              <a:rPr lang="en-US" sz="2400" b="1" dirty="0"/>
              <a:t>Can. 564</a:t>
            </a:r>
            <a:r>
              <a:rPr lang="en-US" sz="2400" dirty="0"/>
              <a:t> A chaplain is a priest to whom is entrusted in a  stable manner the pastoral care, at least in part, of some community or  special group of Christ's faithful, to be exercised in accordance with universal and particular law.</a:t>
            </a:r>
            <a:endParaRPr lang="en-GB" sz="2400" dirty="0"/>
          </a:p>
        </p:txBody>
      </p:sp>
    </p:spTree>
    <p:extLst>
      <p:ext uri="{BB962C8B-B14F-4D97-AF65-F5344CB8AC3E}">
        <p14:creationId xmlns:p14="http://schemas.microsoft.com/office/powerpoint/2010/main" val="143437852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Nature of a catholic school</a:t>
            </a:r>
          </a:p>
        </p:txBody>
      </p:sp>
      <p:sp>
        <p:nvSpPr>
          <p:cNvPr id="2" name="TextBox 1"/>
          <p:cNvSpPr txBox="1"/>
          <p:nvPr/>
        </p:nvSpPr>
        <p:spPr>
          <a:xfrm>
            <a:off x="6821713" y="1517162"/>
            <a:ext cx="4963886" cy="3585597"/>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dirty="0"/>
              <a:t>Catholic school is a place of integral education of the human person through a clear educational project of which Christ is the foundation; it’s ecclesial and cultural identity; its mission of education as a work of love; its service to society; the traits which should characterize the educating community.</a:t>
            </a:r>
            <a:endParaRPr lang="en-GB" sz="2400" dirty="0"/>
          </a:p>
          <a:p>
            <a:r>
              <a:rPr lang="en-GB" sz="1100" dirty="0"/>
              <a:t>The Catholic School on the threshold of the new millennium (4)</a:t>
            </a:r>
          </a:p>
        </p:txBody>
      </p:sp>
      <p:pic>
        <p:nvPicPr>
          <p:cNvPr id="7170" name="Picture 2" descr="http://www.qaschool.org/image/main-site-images/CatholicSchoolsWeek201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05" y="2365828"/>
            <a:ext cx="4863041" cy="364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3057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335513"/>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872671" y="177824"/>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326243" y="1992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Catholic Youth Ministry</a:t>
            </a:r>
          </a:p>
        </p:txBody>
      </p:sp>
      <p:sp>
        <p:nvSpPr>
          <p:cNvPr id="13" name="TextBox 12"/>
          <p:cNvSpPr txBox="1"/>
          <p:nvPr/>
        </p:nvSpPr>
        <p:spPr>
          <a:xfrm>
            <a:off x="2558322" y="1226526"/>
            <a:ext cx="9100067" cy="5432256"/>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b="1" dirty="0"/>
              <a:t>Goal A </a:t>
            </a:r>
            <a:endParaRPr lang="en-GB" sz="2400" dirty="0"/>
          </a:p>
          <a:p>
            <a:r>
              <a:rPr lang="en-US" sz="2400" dirty="0"/>
              <a:t>Youth ministry fosters the complete personal and spiritual growth of each young person, acknowledging their specific needs in our society.</a:t>
            </a:r>
            <a:endParaRPr lang="en-GB" sz="2400" dirty="0"/>
          </a:p>
          <a:p>
            <a:r>
              <a:rPr lang="en-US" sz="2400" b="1" dirty="0"/>
              <a:t>Goal B</a:t>
            </a:r>
            <a:endParaRPr lang="en-GB" sz="2400" dirty="0"/>
          </a:p>
          <a:p>
            <a:r>
              <a:rPr lang="en-US" sz="2400" dirty="0"/>
              <a:t>Youth ministry calls young people to live as disciples of Jesus Christ in the world today, rooted in the living tradition of church/</a:t>
            </a:r>
            <a:endParaRPr lang="en-GB" sz="2400" dirty="0"/>
          </a:p>
          <a:p>
            <a:r>
              <a:rPr lang="en-US" sz="2400" b="1" dirty="0"/>
              <a:t>Goal C </a:t>
            </a:r>
            <a:endParaRPr lang="en-GB" sz="2400" dirty="0"/>
          </a:p>
          <a:p>
            <a:r>
              <a:rPr lang="en-US" sz="2400" dirty="0"/>
              <a:t>Youth ministry enables young people to participate fully in the life of the Catholic community, recognizing the intrinsic value of youth and all that it has to offer the church.</a:t>
            </a:r>
            <a:endParaRPr lang="en-GB" sz="2400" dirty="0"/>
          </a:p>
          <a:p>
            <a:r>
              <a:rPr lang="en-US" sz="2400" b="1" dirty="0"/>
              <a:t>Goal D</a:t>
            </a:r>
            <a:endParaRPr lang="en-GB" sz="2400" dirty="0"/>
          </a:p>
          <a:p>
            <a:r>
              <a:rPr lang="en-US" sz="2400" dirty="0"/>
              <a:t>Youth Ministry sends young people out as prophetic witnesses of Christ, calling the world and the church to a renewal of faith, hope and love.</a:t>
            </a:r>
          </a:p>
          <a:p>
            <a:endParaRPr lang="en-GB" sz="2400" dirty="0"/>
          </a:p>
          <a:p>
            <a:r>
              <a:rPr lang="en-GB" sz="1100" dirty="0"/>
              <a:t>Department of Evangelisation and Catechesis CBCEW available on CYMFED web site resources</a:t>
            </a:r>
          </a:p>
        </p:txBody>
      </p:sp>
      <p:pic>
        <p:nvPicPr>
          <p:cNvPr id="6151" name="Picture 7" descr="http://cymfed.org.uk/wp-content/uploads/2012/10/called_noble_advent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870" t="13911" r="27077" b="16863"/>
          <a:stretch/>
        </p:blipFill>
        <p:spPr bwMode="auto">
          <a:xfrm rot="20264299">
            <a:off x="607700" y="1479613"/>
            <a:ext cx="1255448" cy="184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547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New Evangelisation</a:t>
            </a:r>
          </a:p>
        </p:txBody>
      </p:sp>
      <p:sp>
        <p:nvSpPr>
          <p:cNvPr id="2" name="TextBox 1"/>
          <p:cNvSpPr txBox="1"/>
          <p:nvPr/>
        </p:nvSpPr>
        <p:spPr>
          <a:xfrm>
            <a:off x="1291771" y="2075543"/>
            <a:ext cx="7184572" cy="3970318"/>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pPr marL="342900" indent="-342900" fontAlgn="base">
              <a:buFont typeface="+mj-lt"/>
              <a:buAutoNum type="arabicPeriod"/>
            </a:pPr>
            <a:r>
              <a:rPr lang="en-GB" sz="2800" dirty="0"/>
              <a:t>Evangelization as a regular activity of the church, a lifelong process directed at practicing Catholics;</a:t>
            </a:r>
          </a:p>
          <a:p>
            <a:pPr marL="342900" indent="-342900" fontAlgn="base">
              <a:buFont typeface="+mj-lt"/>
              <a:buAutoNum type="arabicPeriod"/>
            </a:pPr>
            <a:r>
              <a:rPr lang="en-GB" sz="2800" dirty="0"/>
              <a:t>The mission </a:t>
            </a:r>
            <a:r>
              <a:rPr lang="en-GB" sz="2800" i="1" dirty="0"/>
              <a:t>ad genets</a:t>
            </a:r>
            <a:r>
              <a:rPr lang="en-GB" sz="2800" dirty="0"/>
              <a:t>, meaning the first proclamation of Christ to non-Christian persons and peoples;</a:t>
            </a:r>
          </a:p>
          <a:p>
            <a:pPr marL="342900" indent="-342900" fontAlgn="base">
              <a:buFont typeface="+mj-lt"/>
              <a:buAutoNum type="arabicPeriod"/>
            </a:pPr>
            <a:r>
              <a:rPr lang="en-GB" sz="2800" dirty="0"/>
              <a:t>"New Evangelization," meaning outreach to baptized Catholics who have become distant from the faith</a:t>
            </a:r>
            <a:r>
              <a:rPr lang="en-GB" sz="2400" dirty="0"/>
              <a:t>.</a:t>
            </a:r>
          </a:p>
        </p:txBody>
      </p:sp>
      <p:pic>
        <p:nvPicPr>
          <p:cNvPr id="4098" name="Picture 2" descr="http://www.ewtn.com/new_evangelization/images/europe.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9" b="11531"/>
          <a:stretch/>
        </p:blipFill>
        <p:spPr bwMode="auto">
          <a:xfrm rot="5400000">
            <a:off x="8258628" y="3324007"/>
            <a:ext cx="5283200" cy="157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56473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Liturgical Norms</a:t>
            </a:r>
          </a:p>
        </p:txBody>
      </p:sp>
      <p:sp>
        <p:nvSpPr>
          <p:cNvPr id="2" name="TextBox 1"/>
          <p:cNvSpPr txBox="1"/>
          <p:nvPr/>
        </p:nvSpPr>
        <p:spPr>
          <a:xfrm>
            <a:off x="6185807" y="1509486"/>
            <a:ext cx="5152571" cy="4862870"/>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dirty="0"/>
              <a:t>The celebration of the liturgy in school is governed by the general instructions of the roman missal. But in a context where most of the participants are young and many are unused to regular celebration of the Eucharist other guidelines need to be taken into account. The key document is the directory on children’s masses. The diocese of Leeds points out in its own directory that the children’s directory can also apply to youth..</a:t>
            </a:r>
            <a:endParaRPr lang="en-GB" sz="2400" dirty="0"/>
          </a:p>
          <a:p>
            <a:r>
              <a:rPr lang="en-US" sz="1100" dirty="0"/>
              <a:t>http://www.dioceseofleeds.org.uk/education/files/GuidelinesforCelebratingSchoolMassesFinalRevisedTextApril2011.pdf</a:t>
            </a:r>
            <a:endParaRPr lang="en-GB" sz="1100" dirty="0"/>
          </a:p>
        </p:txBody>
      </p:sp>
      <p:pic>
        <p:nvPicPr>
          <p:cNvPr id="3074" name="Picture 2" descr="http://www.archlou.org/wp-content/uploads/2014/01/CSW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46" y="2608262"/>
            <a:ext cx="5083239" cy="296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5532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josephsaldershot.org/wp-content/uploads/2012/01/the-well.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0629" y="-454551"/>
            <a:ext cx="12322629" cy="7529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035957" y="460828"/>
            <a:ext cx="9829800" cy="685800"/>
          </a:xfrm>
          <a:prstGeom prst="rect">
            <a:avLst/>
          </a:prstGeom>
          <a:gradFill flip="none" rotWithShape="1">
            <a:gsLst>
              <a:gs pos="0">
                <a:srgbClr val="4F81BD">
                  <a:lumMod val="60000"/>
                  <a:lumOff val="40000"/>
                </a:srgbClr>
              </a:gs>
              <a:gs pos="26000">
                <a:sysClr val="window" lastClr="FFFFFF">
                  <a:lumMod val="95000"/>
                </a:sysClr>
              </a:gs>
              <a:gs pos="80000">
                <a:sysClr val="windowText" lastClr="000000">
                  <a:lumMod val="50000"/>
                  <a:lumOff val="50000"/>
                </a:sysClr>
              </a:gs>
              <a:gs pos="100000">
                <a:sysClr val="window" lastClr="FFFFFF">
                  <a:lumMod val="65000"/>
                </a:sysClr>
              </a:gs>
            </a:gsLst>
            <a:lin ang="5400000" scaled="1"/>
            <a:tileRect/>
          </a:gradFill>
          <a:ln w="25400" cap="flat" cmpd="sng" algn="ctr">
            <a:noFill/>
            <a:prstDash val="solid"/>
          </a:ln>
          <a:effectLst>
            <a:outerShdw blurRad="152400" dist="1143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30" name="TextBox 29"/>
          <p:cNvSpPr txBox="1"/>
          <p:nvPr/>
        </p:nvSpPr>
        <p:spPr>
          <a:xfrm>
            <a:off x="1446893" y="542118"/>
            <a:ext cx="7315200" cy="523220"/>
          </a:xfrm>
          <a:prstGeom prst="rect">
            <a:avLst/>
          </a:prstGeom>
          <a:noFill/>
          <a:effectLst>
            <a:outerShdw blurRad="63500" sx="102000" sy="102000" algn="ctr" rotWithShape="0">
              <a:prstClr val="black">
                <a:alpha val="40000"/>
              </a:prstClr>
            </a:outerShdw>
          </a:effectLst>
        </p:spPr>
        <p:txBody>
          <a:bodyPr wrap="none" rtlCol="0">
            <a:noAutofit/>
          </a:bodyPr>
          <a:lstStyle/>
          <a:p>
            <a:r>
              <a:rPr lang="en-US" sz="2800" b="1" dirty="0">
                <a:solidFill>
                  <a:prstClr val="black">
                    <a:lumMod val="75000"/>
                    <a:lumOff val="25000"/>
                  </a:prstClr>
                </a:solidFill>
                <a:effectLst>
                  <a:innerShdw blurRad="63500" dist="50800" dir="5400000">
                    <a:prstClr val="white">
                      <a:alpha val="79000"/>
                    </a:prstClr>
                  </a:innerShdw>
                </a:effectLst>
              </a:rPr>
              <a:t>Inspection Frameworks/ Evaluation</a:t>
            </a:r>
          </a:p>
        </p:txBody>
      </p:sp>
      <p:sp>
        <p:nvSpPr>
          <p:cNvPr id="2" name="TextBox 1"/>
          <p:cNvSpPr txBox="1"/>
          <p:nvPr/>
        </p:nvSpPr>
        <p:spPr>
          <a:xfrm>
            <a:off x="841828" y="1843314"/>
            <a:ext cx="5239657" cy="4154984"/>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wrap="square" rtlCol="0">
            <a:spAutoFit/>
          </a:bodyPr>
          <a:lstStyle/>
          <a:p>
            <a:r>
              <a:rPr lang="en-US" sz="2400" dirty="0"/>
              <a:t>Diocesan inspection fulfils both the canonical and statutory responsibilities of the Bishop with regard to all schools and colleges in his Diocese. </a:t>
            </a:r>
            <a:r>
              <a:rPr lang="en-US" sz="2400" dirty="0">
                <a:sym typeface="Symbol" panose="05050102010706020507" pitchFamily="18" charset="2"/>
              </a:rPr>
              <a:t></a:t>
            </a:r>
            <a:r>
              <a:rPr lang="en-US" sz="2400" dirty="0"/>
              <a:t> Diocesan school inspection seeks to support and promote an authentic Catholic vision of education. This education inspires and enables the development of children and young people within the context of a real partnership between home, school and parish. </a:t>
            </a:r>
            <a:endParaRPr lang="en-GB" sz="2400" dirty="0"/>
          </a:p>
        </p:txBody>
      </p:sp>
      <p:pic>
        <p:nvPicPr>
          <p:cNvPr id="2050" name="Picture 2" descr="http://johnfisherschool.org/sites/default/files/uploads/users/12/JFSS48Icon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496" y="2062007"/>
            <a:ext cx="5050492" cy="278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80383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7"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ppt_h/2"/>
                                          </p:val>
                                        </p:tav>
                                        <p:tav tm="100000">
                                          <p:val>
                                            <p:strVal val="#ppt_y"/>
                                          </p:val>
                                        </p:tav>
                                      </p:tavLst>
                                    </p:anim>
                                    <p:anim calcmode="lin" valueType="num">
                                      <p:cBhvr>
                                        <p:cTn id="12" dur="1000" fill="hold"/>
                                        <p:tgtEl>
                                          <p:spTgt spid="30"/>
                                        </p:tgtEl>
                                        <p:attrNameLst>
                                          <p:attrName>ppt_w</p:attrName>
                                        </p:attrNameLst>
                                      </p:cBhvr>
                                      <p:tavLst>
                                        <p:tav tm="0">
                                          <p:val>
                                            <p:strVal val="#ppt_w"/>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tingTubesText_16x9.potx" id="{F3946B39-3BDE-4324-90A3-3EA61B794CAB}" vid="{7D546A43-BB7B-4789-A2F0-C0A0D299016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5C3779A-75F4-4D83-B2BC-8CC15C1B58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Animation slide Rotating tubes with text (widescreen)</Template>
  <TotalTime>0</TotalTime>
  <Words>1039</Words>
  <Application>Microsoft Office PowerPoint</Application>
  <PresentationFormat>Widescreen</PresentationFormat>
  <Paragraphs>110</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Bookman Old Style</vt:lpstr>
      <vt:lpstr>Calibri</vt:lpstr>
      <vt:lpstr>Calibri Light</vt:lpstr>
      <vt:lpstr>Symbol</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2015-04-24T12:15:12Z</dcterms:created>
  <dcterms:modified xsi:type="dcterms:W3CDTF">2018-09-24T10:21:11Z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TC040144379991</vt:lpwstr>
  </property>
</Properties>
</file>